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73" r:id="rId3"/>
    <p:sldMasterId id="2147483677" r:id="rId4"/>
    <p:sldMasterId id="2147483692" r:id="rId5"/>
    <p:sldMasterId id="2147483722" r:id="rId6"/>
    <p:sldMasterId id="2147483735" r:id="rId7"/>
  </p:sldMasterIdLst>
  <p:notesMasterIdLst>
    <p:notesMasterId r:id="rId17"/>
  </p:notesMasterIdLst>
  <p:handoutMasterIdLst>
    <p:handoutMasterId r:id="rId18"/>
  </p:handoutMasterIdLst>
  <p:sldIdLst>
    <p:sldId id="1179" r:id="rId8"/>
    <p:sldId id="1275" r:id="rId9"/>
    <p:sldId id="1286" r:id="rId10"/>
    <p:sldId id="1288" r:id="rId11"/>
    <p:sldId id="1267" r:id="rId12"/>
    <p:sldId id="1277" r:id="rId13"/>
    <p:sldId id="1255" r:id="rId14"/>
    <p:sldId id="1265" r:id="rId15"/>
    <p:sldId id="1224" r:id="rId16"/>
  </p:sldIdLst>
  <p:sldSz cx="17068800" cy="9601200"/>
  <p:notesSz cx="6735763" cy="9866313"/>
  <p:defaultTextStyle>
    <a:defPPr>
      <a:defRPr lang="ru-RU"/>
    </a:defPPr>
    <a:lvl1pPr marL="0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66777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33554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00330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67108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33886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00662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67438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34216" algn="l" defTabSz="113355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1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D7D31"/>
    <a:srgbClr val="00B050"/>
    <a:srgbClr val="455D70"/>
    <a:srgbClr val="404B5C"/>
    <a:srgbClr val="2F87B6"/>
    <a:srgbClr val="B0DCF4"/>
    <a:srgbClr val="BABABA"/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412" autoAdjust="0"/>
  </p:normalViewPr>
  <p:slideViewPr>
    <p:cSldViewPr snapToGrid="0" showGuides="1">
      <p:cViewPr varScale="1">
        <p:scale>
          <a:sx n="61" d="100"/>
          <a:sy n="61" d="100"/>
        </p:scale>
        <p:origin x="595" y="38"/>
      </p:cViewPr>
      <p:guideLst>
        <p:guide orient="horz" pos="2911"/>
        <p:guide pos="5376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781D71-CA72-4FC5-AB86-B2B8013A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566" cy="49434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40D655C-4E0D-40E3-99F0-DC32BB5EB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607" y="0"/>
            <a:ext cx="2918565" cy="49434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AEF9BABF-E016-46A2-95E4-B6023ECA29CF}" type="datetimeFigureOut">
              <a:rPr lang="ru-RU" smtClean="0"/>
              <a:t>03.06.2022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2E6345-08D1-4DA8-B011-B8E1DF7747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965"/>
            <a:ext cx="2918566" cy="494349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298CE-E3EA-4925-8AE9-9BD745D39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607" y="9371965"/>
            <a:ext cx="2918565" cy="494349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9D93DC68-1219-4F70-AB64-A785C1D93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31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566" cy="49434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607" y="0"/>
            <a:ext cx="2918565" cy="49434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0A8D166A-A339-43BD-B786-9D4036159D54}" type="datetimeFigureOut">
              <a:rPr lang="ru-RU" smtClean="0"/>
              <a:t>03.06.2022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2" y="4747975"/>
            <a:ext cx="5388610" cy="388485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965"/>
            <a:ext cx="2918566" cy="494349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607" y="9371965"/>
            <a:ext cx="2918565" cy="494349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C8808B49-6F47-4ED2-9E2E-CE5E75B8F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4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6777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3554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00330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7108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3886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00662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7438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34216" algn="l" defTabSz="113355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1233488"/>
            <a:ext cx="5918200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556" indent="-287522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087" indent="-23001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0121" indent="-23001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0156" indent="-23001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304B67-8A97-473F-A9FA-54DE6B70A978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2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2" y="6425248"/>
            <a:ext cx="1472184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91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8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7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96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95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94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93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92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4147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7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7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3349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511178"/>
            <a:ext cx="1472184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30"/>
            <a:ext cx="7220902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10" indent="0">
              <a:buNone/>
              <a:defRPr sz="2800" b="1"/>
            </a:lvl2pPr>
            <a:lvl3pPr marL="1279819" indent="0">
              <a:buNone/>
              <a:defRPr sz="2500" b="1"/>
            </a:lvl3pPr>
            <a:lvl4pPr marL="1919729" indent="0">
              <a:buNone/>
              <a:defRPr sz="2300" b="1"/>
            </a:lvl4pPr>
            <a:lvl5pPr marL="2559637" indent="0">
              <a:buNone/>
              <a:defRPr sz="2300" b="1"/>
            </a:lvl5pPr>
            <a:lvl6pPr marL="3199546" indent="0">
              <a:buNone/>
              <a:defRPr sz="2300" b="1"/>
            </a:lvl6pPr>
            <a:lvl7pPr marL="3839457" indent="0">
              <a:buNone/>
              <a:defRPr sz="2300" b="1"/>
            </a:lvl7pPr>
            <a:lvl8pPr marL="4479366" indent="0">
              <a:buNone/>
              <a:defRPr sz="2300" b="1"/>
            </a:lvl8pPr>
            <a:lvl9pPr marL="5119276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2" y="2353630"/>
            <a:ext cx="7256463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10" indent="0">
              <a:buNone/>
              <a:defRPr sz="2800" b="1"/>
            </a:lvl2pPr>
            <a:lvl3pPr marL="1279819" indent="0">
              <a:buNone/>
              <a:defRPr sz="2500" b="1"/>
            </a:lvl3pPr>
            <a:lvl4pPr marL="1919729" indent="0">
              <a:buNone/>
              <a:defRPr sz="2300" b="1"/>
            </a:lvl4pPr>
            <a:lvl5pPr marL="2559637" indent="0">
              <a:buNone/>
              <a:defRPr sz="2300" b="1"/>
            </a:lvl5pPr>
            <a:lvl6pPr marL="3199546" indent="0">
              <a:buNone/>
              <a:defRPr sz="2300" b="1"/>
            </a:lvl6pPr>
            <a:lvl7pPr marL="3839457" indent="0">
              <a:buNone/>
              <a:defRPr sz="2300" b="1"/>
            </a:lvl7pPr>
            <a:lvl8pPr marL="4479366" indent="0">
              <a:buNone/>
              <a:defRPr sz="2300" b="1"/>
            </a:lvl8pPr>
            <a:lvl9pPr marL="5119276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2" y="3507105"/>
            <a:ext cx="7256463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713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0912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9924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5" y="1382398"/>
            <a:ext cx="8641080" cy="6823075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2"/>
            <a:ext cx="5505132" cy="5336223"/>
          </a:xfrm>
        </p:spPr>
        <p:txBody>
          <a:bodyPr/>
          <a:lstStyle>
            <a:lvl1pPr marL="0" indent="0">
              <a:buNone/>
              <a:defRPr sz="2300"/>
            </a:lvl1pPr>
            <a:lvl2pPr marL="639910" indent="0">
              <a:buNone/>
              <a:defRPr sz="1900"/>
            </a:lvl2pPr>
            <a:lvl3pPr marL="1279819" indent="0">
              <a:buNone/>
              <a:defRPr sz="1700"/>
            </a:lvl3pPr>
            <a:lvl4pPr marL="1919729" indent="0">
              <a:buNone/>
              <a:defRPr sz="1400"/>
            </a:lvl4pPr>
            <a:lvl5pPr marL="2559637" indent="0">
              <a:buNone/>
              <a:defRPr sz="1400"/>
            </a:lvl5pPr>
            <a:lvl6pPr marL="3199546" indent="0">
              <a:buNone/>
              <a:defRPr sz="1400"/>
            </a:lvl6pPr>
            <a:lvl7pPr marL="3839457" indent="0">
              <a:buNone/>
              <a:defRPr sz="1400"/>
            </a:lvl7pPr>
            <a:lvl8pPr marL="4479366" indent="0">
              <a:buNone/>
              <a:defRPr sz="1400"/>
            </a:lvl8pPr>
            <a:lvl9pPr marL="5119276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1693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5" y="1382398"/>
            <a:ext cx="864108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39910" indent="0">
              <a:buNone/>
              <a:defRPr sz="4000"/>
            </a:lvl2pPr>
            <a:lvl3pPr marL="1279819" indent="0">
              <a:buNone/>
              <a:defRPr sz="3400"/>
            </a:lvl3pPr>
            <a:lvl4pPr marL="1919729" indent="0">
              <a:buNone/>
              <a:defRPr sz="2800"/>
            </a:lvl4pPr>
            <a:lvl5pPr marL="2559637" indent="0">
              <a:buNone/>
              <a:defRPr sz="2800"/>
            </a:lvl5pPr>
            <a:lvl6pPr marL="3199546" indent="0">
              <a:buNone/>
              <a:defRPr sz="2800"/>
            </a:lvl6pPr>
            <a:lvl7pPr marL="3839457" indent="0">
              <a:buNone/>
              <a:defRPr sz="2800"/>
            </a:lvl7pPr>
            <a:lvl8pPr marL="4479366" indent="0">
              <a:buNone/>
              <a:defRPr sz="2800"/>
            </a:lvl8pPr>
            <a:lvl9pPr marL="5119276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2"/>
            <a:ext cx="5505132" cy="5336223"/>
          </a:xfrm>
        </p:spPr>
        <p:txBody>
          <a:bodyPr/>
          <a:lstStyle>
            <a:lvl1pPr marL="0" indent="0">
              <a:buNone/>
              <a:defRPr sz="2300"/>
            </a:lvl1pPr>
            <a:lvl2pPr marL="639910" indent="0">
              <a:buNone/>
              <a:defRPr sz="1900"/>
            </a:lvl2pPr>
            <a:lvl3pPr marL="1279819" indent="0">
              <a:buNone/>
              <a:defRPr sz="1700"/>
            </a:lvl3pPr>
            <a:lvl4pPr marL="1919729" indent="0">
              <a:buNone/>
              <a:defRPr sz="1400"/>
            </a:lvl4pPr>
            <a:lvl5pPr marL="2559637" indent="0">
              <a:buNone/>
              <a:defRPr sz="1400"/>
            </a:lvl5pPr>
            <a:lvl6pPr marL="3199546" indent="0">
              <a:buNone/>
              <a:defRPr sz="1400"/>
            </a:lvl6pPr>
            <a:lvl7pPr marL="3839457" indent="0">
              <a:buNone/>
              <a:defRPr sz="1400"/>
            </a:lvl7pPr>
            <a:lvl8pPr marL="4479366" indent="0">
              <a:buNone/>
              <a:defRPr sz="1400"/>
            </a:lvl8pPr>
            <a:lvl9pPr marL="5119276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428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2622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6"/>
            <a:ext cx="3680460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6"/>
            <a:ext cx="10828020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285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1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2EDA83F-E218-4E02-AF24-6D6816F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6" y="233512"/>
            <a:ext cx="14721034" cy="786550"/>
          </a:xfrm>
          <a:prstGeom prst="rect">
            <a:avLst/>
          </a:prstGeom>
        </p:spPr>
        <p:txBody>
          <a:bodyPr lIns="91415" tIns="45708" rIns="91415" bIns="45708" anchor="ctr"/>
          <a:lstStyle>
            <a:lvl1pPr algn="l">
              <a:defRPr sz="3000">
                <a:solidFill>
                  <a:srgbClr val="394A58"/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01EA6D-EE77-4857-95BC-66391308FCA2}"/>
              </a:ext>
            </a:extLst>
          </p:cNvPr>
          <p:cNvSpPr txBox="1"/>
          <p:nvPr userDrawn="1"/>
        </p:nvSpPr>
        <p:spPr>
          <a:xfrm>
            <a:off x="13432655" y="8909277"/>
            <a:ext cx="3334417" cy="387683"/>
          </a:xfrm>
          <a:prstGeom prst="rect">
            <a:avLst/>
          </a:prstGeom>
          <a:noFill/>
        </p:spPr>
        <p:txBody>
          <a:bodyPr wrap="square" lIns="91415" tIns="45708" rIns="91415" bIns="45708">
            <a:spAutoFit/>
          </a:bodyPr>
          <a:lstStyle/>
          <a:p>
            <a:pPr algn="r"/>
            <a:fld id="{A439E27A-0110-447D-B055-9B34B9732311}" type="slidenum">
              <a:rPr lang="ru-RU" sz="1900" smtClean="0">
                <a:solidFill>
                  <a:srgbClr val="394A58"/>
                </a:solidFill>
                <a:latin typeface="RussianRail G Pro Medium" panose="02000603040000020004" pitchFamily="50" charset="-52"/>
              </a:rPr>
              <a:pPr algn="r"/>
              <a:t>‹#›</a:t>
            </a:fld>
            <a:endParaRPr lang="ru-RU" sz="1900" dirty="0">
              <a:solidFill>
                <a:srgbClr val="394A58"/>
              </a:solidFill>
              <a:latin typeface="RussianRail G Pro Medium" panose="020006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0510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3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6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2EDA83F-E218-4E02-AF24-6D6816F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1" y="233510"/>
            <a:ext cx="14721034" cy="786550"/>
          </a:xfrm>
          <a:prstGeom prst="rect">
            <a:avLst/>
          </a:prstGeom>
        </p:spPr>
        <p:txBody>
          <a:bodyPr lIns="103213" tIns="51607" rIns="103213" bIns="51607" anchor="ctr"/>
          <a:lstStyle>
            <a:lvl1pPr algn="l">
              <a:defRPr sz="4100">
                <a:solidFill>
                  <a:srgbClr val="394A58"/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01EA6D-EE77-4857-95BC-66391308FCA2}"/>
              </a:ext>
            </a:extLst>
          </p:cNvPr>
          <p:cNvSpPr txBox="1"/>
          <p:nvPr userDrawn="1"/>
        </p:nvSpPr>
        <p:spPr>
          <a:xfrm>
            <a:off x="13432650" y="8909275"/>
            <a:ext cx="3334417" cy="492042"/>
          </a:xfrm>
          <a:prstGeom prst="rect">
            <a:avLst/>
          </a:prstGeom>
          <a:noFill/>
        </p:spPr>
        <p:txBody>
          <a:bodyPr wrap="square" lIns="103213" tIns="51607" rIns="103213" bIns="51607">
            <a:spAutoFit/>
          </a:bodyPr>
          <a:lstStyle/>
          <a:p>
            <a:pPr algn="r" defTabSz="1279840"/>
            <a:fld id="{A439E27A-0110-447D-B055-9B34B9732311}" type="slidenum">
              <a:rPr lang="ru-RU" sz="2500" smtClean="0">
                <a:solidFill>
                  <a:srgbClr val="394A58"/>
                </a:solidFill>
                <a:latin typeface="RussianRail G Pro Medium" panose="02000603040000020004" pitchFamily="50" charset="-52"/>
              </a:rPr>
              <a:pPr algn="r" defTabSz="1279840"/>
              <a:t>‹#›</a:t>
            </a:fld>
            <a:endParaRPr lang="ru-RU" sz="2500" dirty="0">
              <a:solidFill>
                <a:srgbClr val="394A58"/>
              </a:solidFill>
              <a:latin typeface="RussianRail G Pro Medium" panose="020006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3941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78" userDrawn="1">
          <p15:clr>
            <a:srgbClr val="FBAE40"/>
          </p15:clr>
        </p15:guide>
        <p15:guide id="2" pos="476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2EDA83F-E218-4E02-AF24-6D6816F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2" y="233511"/>
            <a:ext cx="14721034" cy="786550"/>
          </a:xfrm>
          <a:prstGeom prst="rect">
            <a:avLst/>
          </a:prstGeom>
        </p:spPr>
        <p:txBody>
          <a:bodyPr lIns="103213" tIns="51607" rIns="103213" bIns="51607" anchor="ctr"/>
          <a:lstStyle>
            <a:lvl1pPr algn="l">
              <a:defRPr sz="4100">
                <a:solidFill>
                  <a:srgbClr val="394A58"/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01EA6D-EE77-4857-95BC-66391308FCA2}"/>
              </a:ext>
            </a:extLst>
          </p:cNvPr>
          <p:cNvSpPr txBox="1"/>
          <p:nvPr userDrawn="1"/>
        </p:nvSpPr>
        <p:spPr>
          <a:xfrm>
            <a:off x="13432650" y="8909275"/>
            <a:ext cx="3334418" cy="416972"/>
          </a:xfrm>
          <a:prstGeom prst="rect">
            <a:avLst/>
          </a:prstGeom>
          <a:noFill/>
        </p:spPr>
        <p:txBody>
          <a:bodyPr wrap="square" lIns="103213" tIns="51607" rIns="103213" bIns="51607">
            <a:spAutoFit/>
          </a:bodyPr>
          <a:lstStyle/>
          <a:p>
            <a:pPr algn="r" defTabSz="1279840"/>
            <a:fld id="{A439E27A-0110-447D-B055-9B34B9732311}" type="slidenum">
              <a:rPr lang="ru-RU" sz="2000" smtClean="0">
                <a:solidFill>
                  <a:srgbClr val="394A58"/>
                </a:solidFill>
                <a:latin typeface="RussianRail G Pro Medium" panose="02000603040000020004" pitchFamily="50" charset="-52"/>
              </a:rPr>
              <a:pPr algn="r" defTabSz="1279840"/>
              <a:t>‹#›</a:t>
            </a:fld>
            <a:endParaRPr lang="ru-RU" sz="2000" dirty="0">
              <a:solidFill>
                <a:srgbClr val="394A58"/>
              </a:solidFill>
              <a:latin typeface="RussianRail G Pro Medium" panose="020006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716464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7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2" y="1571310"/>
            <a:ext cx="12801601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2" y="5042853"/>
            <a:ext cx="12801601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10" indent="0" algn="ctr">
              <a:buNone/>
              <a:defRPr sz="2800"/>
            </a:lvl2pPr>
            <a:lvl3pPr marL="1279819" indent="0" algn="ctr">
              <a:buNone/>
              <a:defRPr sz="2500"/>
            </a:lvl3pPr>
            <a:lvl4pPr marL="1919729" indent="0" algn="ctr">
              <a:buNone/>
              <a:defRPr sz="2300"/>
            </a:lvl4pPr>
            <a:lvl5pPr marL="2559637" indent="0" algn="ctr">
              <a:buNone/>
              <a:defRPr sz="2300"/>
            </a:lvl5pPr>
            <a:lvl6pPr marL="3199546" indent="0" algn="ctr">
              <a:buNone/>
              <a:defRPr sz="2300"/>
            </a:lvl6pPr>
            <a:lvl7pPr marL="3839457" indent="0" algn="ctr">
              <a:buNone/>
              <a:defRPr sz="2300"/>
            </a:lvl7pPr>
            <a:lvl8pPr marL="4479366" indent="0" algn="ctr">
              <a:buNone/>
              <a:defRPr sz="2300"/>
            </a:lvl8pPr>
            <a:lvl9pPr marL="5119276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0546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5358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2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2" y="6425248"/>
            <a:ext cx="1472184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91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8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97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96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95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94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936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927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331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7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7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089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511178"/>
            <a:ext cx="1472184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30"/>
            <a:ext cx="7220902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10" indent="0">
              <a:buNone/>
              <a:defRPr sz="2800" b="1"/>
            </a:lvl2pPr>
            <a:lvl3pPr marL="1279819" indent="0">
              <a:buNone/>
              <a:defRPr sz="2500" b="1"/>
            </a:lvl3pPr>
            <a:lvl4pPr marL="1919729" indent="0">
              <a:buNone/>
              <a:defRPr sz="2300" b="1"/>
            </a:lvl4pPr>
            <a:lvl5pPr marL="2559637" indent="0">
              <a:buNone/>
              <a:defRPr sz="2300" b="1"/>
            </a:lvl5pPr>
            <a:lvl6pPr marL="3199546" indent="0">
              <a:buNone/>
              <a:defRPr sz="2300" b="1"/>
            </a:lvl6pPr>
            <a:lvl7pPr marL="3839457" indent="0">
              <a:buNone/>
              <a:defRPr sz="2300" b="1"/>
            </a:lvl7pPr>
            <a:lvl8pPr marL="4479366" indent="0">
              <a:buNone/>
              <a:defRPr sz="2300" b="1"/>
            </a:lvl8pPr>
            <a:lvl9pPr marL="5119276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2" y="2353630"/>
            <a:ext cx="7256463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10" indent="0">
              <a:buNone/>
              <a:defRPr sz="2800" b="1"/>
            </a:lvl2pPr>
            <a:lvl3pPr marL="1279819" indent="0">
              <a:buNone/>
              <a:defRPr sz="2500" b="1"/>
            </a:lvl3pPr>
            <a:lvl4pPr marL="1919729" indent="0">
              <a:buNone/>
              <a:defRPr sz="2300" b="1"/>
            </a:lvl4pPr>
            <a:lvl5pPr marL="2559637" indent="0">
              <a:buNone/>
              <a:defRPr sz="2300" b="1"/>
            </a:lvl5pPr>
            <a:lvl6pPr marL="3199546" indent="0">
              <a:buNone/>
              <a:defRPr sz="2300" b="1"/>
            </a:lvl6pPr>
            <a:lvl7pPr marL="3839457" indent="0">
              <a:buNone/>
              <a:defRPr sz="2300" b="1"/>
            </a:lvl7pPr>
            <a:lvl8pPr marL="4479366" indent="0">
              <a:buNone/>
              <a:defRPr sz="2300" b="1"/>
            </a:lvl8pPr>
            <a:lvl9pPr marL="5119276" indent="0">
              <a:buNone/>
              <a:defRPr sz="2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2" y="3507105"/>
            <a:ext cx="7256463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659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3642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82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845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5" y="1382398"/>
            <a:ext cx="8641080" cy="6823075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2"/>
            <a:ext cx="5505132" cy="5336223"/>
          </a:xfrm>
        </p:spPr>
        <p:txBody>
          <a:bodyPr/>
          <a:lstStyle>
            <a:lvl1pPr marL="0" indent="0">
              <a:buNone/>
              <a:defRPr sz="2300"/>
            </a:lvl1pPr>
            <a:lvl2pPr marL="639910" indent="0">
              <a:buNone/>
              <a:defRPr sz="1900"/>
            </a:lvl2pPr>
            <a:lvl3pPr marL="1279819" indent="0">
              <a:buNone/>
              <a:defRPr sz="1700"/>
            </a:lvl3pPr>
            <a:lvl4pPr marL="1919729" indent="0">
              <a:buNone/>
              <a:defRPr sz="1400"/>
            </a:lvl4pPr>
            <a:lvl5pPr marL="2559637" indent="0">
              <a:buNone/>
              <a:defRPr sz="1400"/>
            </a:lvl5pPr>
            <a:lvl6pPr marL="3199546" indent="0">
              <a:buNone/>
              <a:defRPr sz="1400"/>
            </a:lvl6pPr>
            <a:lvl7pPr marL="3839457" indent="0">
              <a:buNone/>
              <a:defRPr sz="1400"/>
            </a:lvl7pPr>
            <a:lvl8pPr marL="4479366" indent="0">
              <a:buNone/>
              <a:defRPr sz="1400"/>
            </a:lvl8pPr>
            <a:lvl9pPr marL="5119276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294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5" y="1382398"/>
            <a:ext cx="864108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39910" indent="0">
              <a:buNone/>
              <a:defRPr sz="4000"/>
            </a:lvl2pPr>
            <a:lvl3pPr marL="1279819" indent="0">
              <a:buNone/>
              <a:defRPr sz="3400"/>
            </a:lvl3pPr>
            <a:lvl4pPr marL="1919729" indent="0">
              <a:buNone/>
              <a:defRPr sz="2800"/>
            </a:lvl4pPr>
            <a:lvl5pPr marL="2559637" indent="0">
              <a:buNone/>
              <a:defRPr sz="2800"/>
            </a:lvl5pPr>
            <a:lvl6pPr marL="3199546" indent="0">
              <a:buNone/>
              <a:defRPr sz="2800"/>
            </a:lvl6pPr>
            <a:lvl7pPr marL="3839457" indent="0">
              <a:buNone/>
              <a:defRPr sz="2800"/>
            </a:lvl7pPr>
            <a:lvl8pPr marL="4479366" indent="0">
              <a:buNone/>
              <a:defRPr sz="2800"/>
            </a:lvl8pPr>
            <a:lvl9pPr marL="5119276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2"/>
            <a:ext cx="5505132" cy="5336223"/>
          </a:xfrm>
        </p:spPr>
        <p:txBody>
          <a:bodyPr/>
          <a:lstStyle>
            <a:lvl1pPr marL="0" indent="0">
              <a:buNone/>
              <a:defRPr sz="2300"/>
            </a:lvl1pPr>
            <a:lvl2pPr marL="639910" indent="0">
              <a:buNone/>
              <a:defRPr sz="1900"/>
            </a:lvl2pPr>
            <a:lvl3pPr marL="1279819" indent="0">
              <a:buNone/>
              <a:defRPr sz="1700"/>
            </a:lvl3pPr>
            <a:lvl4pPr marL="1919729" indent="0">
              <a:buNone/>
              <a:defRPr sz="1400"/>
            </a:lvl4pPr>
            <a:lvl5pPr marL="2559637" indent="0">
              <a:buNone/>
              <a:defRPr sz="1400"/>
            </a:lvl5pPr>
            <a:lvl6pPr marL="3199546" indent="0">
              <a:buNone/>
              <a:defRPr sz="1400"/>
            </a:lvl6pPr>
            <a:lvl7pPr marL="3839457" indent="0">
              <a:buNone/>
              <a:defRPr sz="1400"/>
            </a:lvl7pPr>
            <a:lvl8pPr marL="4479366" indent="0">
              <a:buNone/>
              <a:defRPr sz="1400"/>
            </a:lvl8pPr>
            <a:lvl9pPr marL="5119276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82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958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6"/>
            <a:ext cx="3680460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6"/>
            <a:ext cx="10828020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0339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37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399" y="0"/>
            <a:ext cx="202788" cy="9601200"/>
          </a:xfrm>
          <a:prstGeom prst="rect">
            <a:avLst/>
          </a:prstGeom>
          <a:solidFill>
            <a:srgbClr val="658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010"/>
            <a:endParaRPr lang="en-US" sz="312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7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2EDA83F-E218-4E02-AF24-6D6816F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1" y="233509"/>
            <a:ext cx="14721034" cy="786550"/>
          </a:xfrm>
          <a:prstGeom prst="rect">
            <a:avLst/>
          </a:prstGeom>
        </p:spPr>
        <p:txBody>
          <a:bodyPr anchor="ctr"/>
          <a:lstStyle>
            <a:lvl1pPr algn="l">
              <a:defRPr sz="4064">
                <a:solidFill>
                  <a:srgbClr val="394A58"/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01EA6D-EE77-4857-95BC-66391308FCA2}"/>
              </a:ext>
            </a:extLst>
          </p:cNvPr>
          <p:cNvSpPr txBox="1"/>
          <p:nvPr userDrawn="1"/>
        </p:nvSpPr>
        <p:spPr>
          <a:xfrm>
            <a:off x="13432649" y="8909275"/>
            <a:ext cx="333441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80010"/>
            <a:fld id="{A439E27A-0110-447D-B055-9B34B9732311}" type="slidenum">
              <a:rPr lang="ru-RU" sz="2520" smtClean="0">
                <a:solidFill>
                  <a:srgbClr val="394A58"/>
                </a:solidFill>
                <a:latin typeface="RussianRail G Pro Medium" panose="02000603040000020004" pitchFamily="50" charset="-52"/>
              </a:rPr>
              <a:pPr algn="r" defTabSz="1280010"/>
              <a:t>‹#›</a:t>
            </a:fld>
            <a:endParaRPr lang="ru-RU" sz="2520" dirty="0">
              <a:solidFill>
                <a:srgbClr val="394A58"/>
              </a:solidFill>
              <a:latin typeface="RussianRail G Pro Medium" panose="02000603040000020004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0724" y="1020059"/>
            <a:ext cx="986342" cy="7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65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7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2EDA83F-E218-4E02-AF24-6D6816F7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6" y="233512"/>
            <a:ext cx="14721034" cy="786550"/>
          </a:xfrm>
          <a:prstGeom prst="rect">
            <a:avLst/>
          </a:prstGeom>
        </p:spPr>
        <p:txBody>
          <a:bodyPr lIns="91415" tIns="45708" rIns="91415" bIns="45708" anchor="ctr"/>
          <a:lstStyle>
            <a:lvl1pPr algn="l">
              <a:defRPr sz="3000">
                <a:solidFill>
                  <a:srgbClr val="394A58"/>
                </a:solidFill>
                <a:latin typeface="RussianRail G Pro" panose="02000503040000020004" pitchFamily="50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01EA6D-EE77-4857-95BC-66391308FCA2}"/>
              </a:ext>
            </a:extLst>
          </p:cNvPr>
          <p:cNvSpPr txBox="1"/>
          <p:nvPr userDrawn="1"/>
        </p:nvSpPr>
        <p:spPr>
          <a:xfrm>
            <a:off x="13432655" y="8909277"/>
            <a:ext cx="3334417" cy="387683"/>
          </a:xfrm>
          <a:prstGeom prst="rect">
            <a:avLst/>
          </a:prstGeom>
          <a:noFill/>
        </p:spPr>
        <p:txBody>
          <a:bodyPr wrap="square" lIns="91415" tIns="45708" rIns="91415" bIns="45708">
            <a:spAutoFit/>
          </a:bodyPr>
          <a:lstStyle/>
          <a:p>
            <a:pPr algn="r"/>
            <a:fld id="{A439E27A-0110-447D-B055-9B34B9732311}" type="slidenum">
              <a:rPr lang="ru-RU" sz="1900" smtClean="0">
                <a:solidFill>
                  <a:srgbClr val="394A58"/>
                </a:solidFill>
                <a:latin typeface="RussianRail G Pro Medium" panose="02000603040000020004" pitchFamily="50" charset="-52"/>
              </a:rPr>
              <a:pPr algn="r"/>
              <a:t>‹#›</a:t>
            </a:fld>
            <a:endParaRPr lang="ru-RU" sz="1900" dirty="0">
              <a:solidFill>
                <a:srgbClr val="394A58"/>
              </a:solidFill>
              <a:latin typeface="RussianRail G Pro Medium" panose="020006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3141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23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6208" y="295126"/>
            <a:ext cx="1556259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ru-RU" sz="2500" b="0" dirty="0">
                <a:solidFill>
                  <a:schemeClr val="bg1"/>
                </a:solidFill>
                <a:latin typeface="RussianRail G Pro Extended" pitchFamily="34" charset="-52"/>
              </a:defRPr>
            </a:lvl1pPr>
          </a:lstStyle>
          <a:p>
            <a:pPr lvl="0" algn="l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47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 userDrawn="1"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17139392" cy="627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" y="4"/>
          <a:ext cx="302371" cy="22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302371" cy="226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5028419" y="489814"/>
            <a:ext cx="1373556" cy="1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94A58"/>
                </a:solidFill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5028423" y="712044"/>
            <a:ext cx="4129713" cy="1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394A58"/>
                </a:solidFill>
              </a:rPr>
              <a:t>Last Modified 25.05.2015 9:51 Russia TZ 2 Standard Time</a:t>
            </a:r>
            <a:endParaRPr lang="ru-RU" sz="1200" dirty="0">
              <a:solidFill>
                <a:srgbClr val="394A58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5028420" y="936541"/>
            <a:ext cx="3776824" cy="1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394A58"/>
                </a:solidFill>
              </a:rPr>
              <a:t>Printed 22.05.2015 15:05 Russia TZ 2 Standard Time</a:t>
            </a:r>
            <a:endParaRPr lang="ru-RU" sz="1200" dirty="0">
              <a:solidFill>
                <a:srgbClr val="394A58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6770071" y="7203006"/>
            <a:ext cx="9400692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rgbClr val="394A58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6770071" y="7570166"/>
            <a:ext cx="9400692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rgbClr val="394A58"/>
                </a:solidFill>
              </a:rPr>
              <a:t>Дата</a:t>
            </a:r>
          </a:p>
        </p:txBody>
      </p:sp>
      <p:sp>
        <p:nvSpPr>
          <p:cNvPr id="11" name="McK Disclaimer" hidden="1"/>
          <p:cNvSpPr>
            <a:spLocks noChangeArrowheads="1"/>
          </p:cNvSpPr>
          <p:nvPr/>
        </p:nvSpPr>
        <p:spPr bwMode="auto">
          <a:xfrm>
            <a:off x="5028426" y="8587593"/>
            <a:ext cx="9754463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1149377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394A58"/>
                </a:solidFill>
                <a:latin typeface="Calibri"/>
              </a:rPr>
              <a:t>КОНФИДЕНЦИАЛЬНАЯ ИНФОРМАЦИЯ, СОБСТВЕННОСТЬ McKINSEY &amp; COMPANY</a:t>
            </a:r>
          </a:p>
          <a:p>
            <a:pPr defTabSz="1149377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394A58"/>
                </a:solidFill>
                <a:latin typeface="Calibri"/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2" name="TitleBottomPlaceholder" hidden="1"/>
          <p:cNvSpPr>
            <a:spLocks noChangeArrowheads="1"/>
          </p:cNvSpPr>
          <p:nvPr/>
        </p:nvSpPr>
        <p:spPr bwMode="auto">
          <a:xfrm>
            <a:off x="0" y="3197378"/>
            <a:ext cx="4178757" cy="6406092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0" tIns="65289" rIns="130580" bIns="652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394A58"/>
              </a:solidFill>
              <a:latin typeface="Calibri"/>
            </a:endParaRPr>
          </a:p>
        </p:txBody>
      </p:sp>
      <p:sp>
        <p:nvSpPr>
          <p:cNvPr id="13" name="TitleTopPlaceholder" hidden="1"/>
          <p:cNvSpPr>
            <a:spLocks noChangeArrowheads="1"/>
          </p:cNvSpPr>
          <p:nvPr/>
        </p:nvSpPr>
        <p:spPr bwMode="auto">
          <a:xfrm>
            <a:off x="0" y="4"/>
            <a:ext cx="4178757" cy="3197375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0" tIns="65289" rIns="130580" bIns="652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394A58"/>
              </a:solidFill>
              <a:latin typeface="Calibri"/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3" y="2"/>
            <a:ext cx="17062752" cy="960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0" tIns="65289" rIns="130580" bIns="652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394A58"/>
              </a:solidFill>
              <a:latin typeface="Calibri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4114" y="9204367"/>
            <a:ext cx="3117437" cy="27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 bwMode="auto">
          <a:xfrm>
            <a:off x="-68153" y="4373724"/>
            <a:ext cx="17139389" cy="3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269" y="364907"/>
            <a:ext cx="403244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1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03923" y="4800601"/>
            <a:ext cx="5498595" cy="584763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394A58"/>
                </a:solidFill>
                <a:latin typeface="RussianRail G Pro Extended" pitchFamily="34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911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2" y="1571310"/>
            <a:ext cx="12801601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2" y="5042853"/>
            <a:ext cx="12801601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910" indent="0" algn="ctr">
              <a:buNone/>
              <a:defRPr sz="2800"/>
            </a:lvl2pPr>
            <a:lvl3pPr marL="1279819" indent="0" algn="ctr">
              <a:buNone/>
              <a:defRPr sz="2500"/>
            </a:lvl3pPr>
            <a:lvl4pPr marL="1919729" indent="0" algn="ctr">
              <a:buNone/>
              <a:defRPr sz="2300"/>
            </a:lvl4pPr>
            <a:lvl5pPr marL="2559637" indent="0" algn="ctr">
              <a:buNone/>
              <a:defRPr sz="2300"/>
            </a:lvl5pPr>
            <a:lvl6pPr marL="3199546" indent="0" algn="ctr">
              <a:buNone/>
              <a:defRPr sz="2300"/>
            </a:lvl6pPr>
            <a:lvl7pPr marL="3839457" indent="0" algn="ctr">
              <a:buNone/>
              <a:defRPr sz="2300"/>
            </a:lvl7pPr>
            <a:lvl8pPr marL="4479366" indent="0" algn="ctr">
              <a:buNone/>
              <a:defRPr sz="2300"/>
            </a:lvl8pPr>
            <a:lvl9pPr marL="5119276" indent="0" algn="ctr">
              <a:buNone/>
              <a:defRPr sz="23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1252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085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E988456-4617-40F8-82C6-B89D90FE43AB}"/>
              </a:ext>
            </a:extLst>
          </p:cNvPr>
          <p:cNvCxnSpPr/>
          <p:nvPr userDrawn="1"/>
        </p:nvCxnSpPr>
        <p:spPr>
          <a:xfrm>
            <a:off x="526789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728E292C-2ABE-409A-AFFD-7EDA2DFE3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2" y="269332"/>
            <a:ext cx="1020987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96513B02-D0A4-447B-BEE5-F8DA9D76B5C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7225889"/>
              </p:ext>
            </p:extLst>
          </p:nvPr>
        </p:nvGraphicFramePr>
        <p:xfrm>
          <a:off x="17979648" y="1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9E627-FCB7-4B66-A7C1-20F815EC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3441" y="8898635"/>
            <a:ext cx="3840660" cy="510797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900">
                <a:solidFill>
                  <a:srgbClr val="394A58"/>
                </a:solidFill>
                <a:latin typeface="RussianRail G Pro Medium" panose="02000603040000020004" pitchFamily="50" charset="-52"/>
              </a:defRPr>
            </a:lvl1pPr>
          </a:lstStyle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773981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496" indent="-193496" algn="l" defTabSz="773981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0487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7477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68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59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448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15440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31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422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990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981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972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963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954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945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8936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5926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E988456-4617-40F8-82C6-B89D90FE43AB}"/>
              </a:ext>
            </a:extLst>
          </p:cNvPr>
          <p:cNvCxnSpPr/>
          <p:nvPr userDrawn="1"/>
        </p:nvCxnSpPr>
        <p:spPr>
          <a:xfrm>
            <a:off x="526789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728E292C-2ABE-409A-AFFD-7EDA2DFE3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2" y="269332"/>
            <a:ext cx="1020987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96513B02-D0A4-447B-BEE5-F8DA9D76B5C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7979648" y="1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9E627-FCB7-4B66-A7C1-20F815EC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3441" y="8898635"/>
            <a:ext cx="3840660" cy="510797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900">
                <a:solidFill>
                  <a:srgbClr val="394A58"/>
                </a:solidFill>
                <a:latin typeface="RussianRail G Pro Medium" panose="02000603040000020004" pitchFamily="50" charset="-52"/>
              </a:defRPr>
            </a:lvl1pPr>
          </a:lstStyle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defTabSz="773981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496" indent="-193496" algn="l" defTabSz="773981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0487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7477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68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1459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448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15440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31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422" indent="-193496" algn="l" defTabSz="773981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990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981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972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963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954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945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8936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5926" algn="l" defTabSz="77398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6396725" y="9091386"/>
            <a:ext cx="672075" cy="48304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13314" name="Picture 2" descr="C:\Users\КабановАВ\Documents\Презентации и доклады\Для презентаций\Логотип,_знак,_графика\уголок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2807" y="9091387"/>
            <a:ext cx="672075" cy="5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9554199"/>
            <a:ext cx="17068800" cy="85341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EE3524"/>
              </a:clrFrom>
              <a:clrTo>
                <a:srgbClr val="EE35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9500" y="9219706"/>
            <a:ext cx="532839" cy="24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7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21"/>
          <a:stretch/>
        </p:blipFill>
        <p:spPr>
          <a:xfrm>
            <a:off x="603922" y="4"/>
            <a:ext cx="1308817" cy="945237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833350" y="4"/>
            <a:ext cx="15235449" cy="945237"/>
          </a:xfrm>
          <a:prstGeom prst="rect">
            <a:avLst/>
          </a:prstGeom>
          <a:solidFill>
            <a:srgbClr val="91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 txBox="1">
            <a:spLocks noGrp="1"/>
          </p:cNvSpPr>
          <p:nvPr userDrawn="1"/>
        </p:nvSpPr>
        <p:spPr bwMode="auto">
          <a:xfrm>
            <a:off x="220819" y="96080"/>
            <a:ext cx="651933" cy="6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465FF9-623C-4A65-8EAA-9ACEBF5DE920}" type="slidenum">
              <a:rPr lang="en-US" sz="1900" b="1">
                <a:solidFill>
                  <a:srgbClr val="919CAB"/>
                </a:solidFill>
                <a:latin typeface="RussianRail G Pro Extended" pitchFamily="34" charset="-5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 b="1" dirty="0">
              <a:solidFill>
                <a:srgbClr val="919CAB"/>
              </a:solidFill>
              <a:latin typeface="RussianRail G Pro Extended" pitchFamily="34" charset="-52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-4443" y="931903"/>
            <a:ext cx="17068800" cy="0"/>
          </a:xfrm>
          <a:prstGeom prst="line">
            <a:avLst/>
          </a:prstGeom>
          <a:ln w="28575">
            <a:solidFill>
              <a:srgbClr val="91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6"/>
          <p:cNvSpPr>
            <a:spLocks noChangeArrowheads="1"/>
          </p:cNvSpPr>
          <p:nvPr userDrawn="1"/>
        </p:nvSpPr>
        <p:spPr bwMode="auto">
          <a:xfrm>
            <a:off x="-699344" y="-32596"/>
            <a:ext cx="684529" cy="684531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Rectangle 7"/>
          <p:cNvSpPr>
            <a:spLocks noChangeArrowheads="1"/>
          </p:cNvSpPr>
          <p:nvPr userDrawn="1"/>
        </p:nvSpPr>
        <p:spPr bwMode="auto">
          <a:xfrm>
            <a:off x="-699344" y="651937"/>
            <a:ext cx="684529" cy="684531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Rectangle 8"/>
          <p:cNvSpPr>
            <a:spLocks noChangeArrowheads="1"/>
          </p:cNvSpPr>
          <p:nvPr userDrawn="1"/>
        </p:nvSpPr>
        <p:spPr bwMode="auto">
          <a:xfrm>
            <a:off x="-699344" y="1336467"/>
            <a:ext cx="684529" cy="684529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Rectangle 9"/>
          <p:cNvSpPr>
            <a:spLocks noChangeArrowheads="1"/>
          </p:cNvSpPr>
          <p:nvPr userDrawn="1"/>
        </p:nvSpPr>
        <p:spPr bwMode="auto">
          <a:xfrm>
            <a:off x="-699344" y="2018034"/>
            <a:ext cx="684529" cy="684529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Rectangle 13"/>
          <p:cNvSpPr>
            <a:spLocks noChangeArrowheads="1"/>
          </p:cNvSpPr>
          <p:nvPr userDrawn="1"/>
        </p:nvSpPr>
        <p:spPr bwMode="auto">
          <a:xfrm>
            <a:off x="-699344" y="2702563"/>
            <a:ext cx="684529" cy="684531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446106" y="-41486"/>
            <a:ext cx="684529" cy="705273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Rectangle 12"/>
          <p:cNvSpPr>
            <a:spLocks noChangeArrowheads="1"/>
          </p:cNvSpPr>
          <p:nvPr userDrawn="1"/>
        </p:nvSpPr>
        <p:spPr bwMode="auto">
          <a:xfrm>
            <a:off x="-1457957" y="6166701"/>
            <a:ext cx="684529" cy="684529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59" name="Rectangle 12"/>
          <p:cNvSpPr>
            <a:spLocks noChangeArrowheads="1"/>
          </p:cNvSpPr>
          <p:nvPr userDrawn="1"/>
        </p:nvSpPr>
        <p:spPr bwMode="auto">
          <a:xfrm>
            <a:off x="-2990002" y="-41486"/>
            <a:ext cx="684531" cy="684531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-699344" y="3413762"/>
            <a:ext cx="684529" cy="684531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Rectangle 7"/>
          <p:cNvSpPr>
            <a:spLocks noChangeArrowheads="1"/>
          </p:cNvSpPr>
          <p:nvPr userDrawn="1"/>
        </p:nvSpPr>
        <p:spPr bwMode="auto">
          <a:xfrm>
            <a:off x="-699344" y="4127925"/>
            <a:ext cx="684529" cy="684529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Rectangle 7"/>
          <p:cNvSpPr>
            <a:spLocks noChangeArrowheads="1"/>
          </p:cNvSpPr>
          <p:nvPr userDrawn="1"/>
        </p:nvSpPr>
        <p:spPr bwMode="auto">
          <a:xfrm>
            <a:off x="-699344" y="4800604"/>
            <a:ext cx="684529" cy="684531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Rectangle 7"/>
          <p:cNvSpPr>
            <a:spLocks noChangeArrowheads="1"/>
          </p:cNvSpPr>
          <p:nvPr userDrawn="1"/>
        </p:nvSpPr>
        <p:spPr bwMode="auto">
          <a:xfrm>
            <a:off x="-699344" y="5494024"/>
            <a:ext cx="684529" cy="684531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Rectangle 7"/>
          <p:cNvSpPr>
            <a:spLocks noChangeArrowheads="1"/>
          </p:cNvSpPr>
          <p:nvPr userDrawn="1"/>
        </p:nvSpPr>
        <p:spPr bwMode="auto">
          <a:xfrm>
            <a:off x="-699344" y="6187444"/>
            <a:ext cx="684529" cy="684531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Rectangle 10"/>
          <p:cNvSpPr>
            <a:spLocks noChangeArrowheads="1"/>
          </p:cNvSpPr>
          <p:nvPr userDrawn="1"/>
        </p:nvSpPr>
        <p:spPr bwMode="auto">
          <a:xfrm>
            <a:off x="-1446106" y="663790"/>
            <a:ext cx="684529" cy="684531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Rectangle 10"/>
          <p:cNvSpPr>
            <a:spLocks noChangeArrowheads="1"/>
          </p:cNvSpPr>
          <p:nvPr userDrawn="1"/>
        </p:nvSpPr>
        <p:spPr bwMode="auto">
          <a:xfrm>
            <a:off x="-1446106" y="1336467"/>
            <a:ext cx="684529" cy="684529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Rectangle 10"/>
          <p:cNvSpPr>
            <a:spLocks noChangeArrowheads="1"/>
          </p:cNvSpPr>
          <p:nvPr userDrawn="1"/>
        </p:nvSpPr>
        <p:spPr bwMode="auto">
          <a:xfrm>
            <a:off x="-1446106" y="2020995"/>
            <a:ext cx="684529" cy="684531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10"/>
          <p:cNvSpPr>
            <a:spLocks noChangeArrowheads="1"/>
          </p:cNvSpPr>
          <p:nvPr userDrawn="1"/>
        </p:nvSpPr>
        <p:spPr bwMode="auto">
          <a:xfrm>
            <a:off x="-1446106" y="2702560"/>
            <a:ext cx="684529" cy="72601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Rectangle 10"/>
          <p:cNvSpPr>
            <a:spLocks noChangeArrowheads="1"/>
          </p:cNvSpPr>
          <p:nvPr userDrawn="1"/>
        </p:nvSpPr>
        <p:spPr bwMode="auto">
          <a:xfrm>
            <a:off x="-1446106" y="3428579"/>
            <a:ext cx="684529" cy="684529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Rectangle 10"/>
          <p:cNvSpPr>
            <a:spLocks noChangeArrowheads="1"/>
          </p:cNvSpPr>
          <p:nvPr userDrawn="1"/>
        </p:nvSpPr>
        <p:spPr bwMode="auto">
          <a:xfrm>
            <a:off x="-1446106" y="4113111"/>
            <a:ext cx="684529" cy="684531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Rectangle 10"/>
          <p:cNvSpPr>
            <a:spLocks noChangeArrowheads="1"/>
          </p:cNvSpPr>
          <p:nvPr userDrawn="1"/>
        </p:nvSpPr>
        <p:spPr bwMode="auto">
          <a:xfrm>
            <a:off x="-1446106" y="4797641"/>
            <a:ext cx="684529" cy="684529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Rectangle 10"/>
          <p:cNvSpPr>
            <a:spLocks noChangeArrowheads="1"/>
          </p:cNvSpPr>
          <p:nvPr userDrawn="1"/>
        </p:nvSpPr>
        <p:spPr bwMode="auto">
          <a:xfrm>
            <a:off x="-1446106" y="5482168"/>
            <a:ext cx="684529" cy="684531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Rectangle 10"/>
          <p:cNvSpPr>
            <a:spLocks noChangeArrowheads="1"/>
          </p:cNvSpPr>
          <p:nvPr userDrawn="1"/>
        </p:nvSpPr>
        <p:spPr bwMode="auto">
          <a:xfrm>
            <a:off x="-2219536" y="-41486"/>
            <a:ext cx="684531" cy="70527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Rectangle 10"/>
          <p:cNvSpPr>
            <a:spLocks noChangeArrowheads="1"/>
          </p:cNvSpPr>
          <p:nvPr userDrawn="1"/>
        </p:nvSpPr>
        <p:spPr bwMode="auto">
          <a:xfrm>
            <a:off x="-2219536" y="663790"/>
            <a:ext cx="684531" cy="684531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10"/>
          <p:cNvSpPr>
            <a:spLocks noChangeArrowheads="1"/>
          </p:cNvSpPr>
          <p:nvPr userDrawn="1"/>
        </p:nvSpPr>
        <p:spPr bwMode="auto">
          <a:xfrm>
            <a:off x="-2219536" y="1336467"/>
            <a:ext cx="684531" cy="684529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Rectangle 10"/>
          <p:cNvSpPr>
            <a:spLocks noChangeArrowheads="1"/>
          </p:cNvSpPr>
          <p:nvPr userDrawn="1"/>
        </p:nvSpPr>
        <p:spPr bwMode="auto">
          <a:xfrm>
            <a:off x="-2219536" y="2020995"/>
            <a:ext cx="684531" cy="684531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Rectangle 10"/>
          <p:cNvSpPr>
            <a:spLocks noChangeArrowheads="1"/>
          </p:cNvSpPr>
          <p:nvPr userDrawn="1"/>
        </p:nvSpPr>
        <p:spPr bwMode="auto">
          <a:xfrm>
            <a:off x="-2219536" y="2702560"/>
            <a:ext cx="684531" cy="72601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Rectangle 10"/>
          <p:cNvSpPr>
            <a:spLocks noChangeArrowheads="1"/>
          </p:cNvSpPr>
          <p:nvPr userDrawn="1"/>
        </p:nvSpPr>
        <p:spPr bwMode="auto">
          <a:xfrm>
            <a:off x="-2219536" y="3407834"/>
            <a:ext cx="684531" cy="696384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Rectangle 10"/>
          <p:cNvSpPr>
            <a:spLocks noChangeArrowheads="1"/>
          </p:cNvSpPr>
          <p:nvPr userDrawn="1"/>
        </p:nvSpPr>
        <p:spPr bwMode="auto">
          <a:xfrm>
            <a:off x="-2219536" y="4104219"/>
            <a:ext cx="684531" cy="696383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Rectangle 10"/>
          <p:cNvSpPr>
            <a:spLocks noChangeArrowheads="1"/>
          </p:cNvSpPr>
          <p:nvPr userDrawn="1"/>
        </p:nvSpPr>
        <p:spPr bwMode="auto">
          <a:xfrm>
            <a:off x="-2219536" y="4797639"/>
            <a:ext cx="684531" cy="696383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Rectangle 10"/>
          <p:cNvSpPr>
            <a:spLocks noChangeArrowheads="1"/>
          </p:cNvSpPr>
          <p:nvPr userDrawn="1"/>
        </p:nvSpPr>
        <p:spPr bwMode="auto">
          <a:xfrm>
            <a:off x="-2219536" y="5491059"/>
            <a:ext cx="684531" cy="696383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Rectangle 10"/>
          <p:cNvSpPr>
            <a:spLocks noChangeArrowheads="1"/>
          </p:cNvSpPr>
          <p:nvPr userDrawn="1"/>
        </p:nvSpPr>
        <p:spPr bwMode="auto">
          <a:xfrm>
            <a:off x="-2219536" y="6166700"/>
            <a:ext cx="684531" cy="696383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Rectangle 12"/>
          <p:cNvSpPr>
            <a:spLocks noChangeArrowheads="1"/>
          </p:cNvSpPr>
          <p:nvPr userDrawn="1"/>
        </p:nvSpPr>
        <p:spPr bwMode="auto">
          <a:xfrm>
            <a:off x="-1457957" y="6863082"/>
            <a:ext cx="684529" cy="684531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4" name="Rectangle 12"/>
          <p:cNvSpPr>
            <a:spLocks noChangeArrowheads="1"/>
          </p:cNvSpPr>
          <p:nvPr userDrawn="1"/>
        </p:nvSpPr>
        <p:spPr bwMode="auto">
          <a:xfrm>
            <a:off x="-1457957" y="7547612"/>
            <a:ext cx="684529" cy="684529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5" name="Rectangle 12"/>
          <p:cNvSpPr>
            <a:spLocks noChangeArrowheads="1"/>
          </p:cNvSpPr>
          <p:nvPr userDrawn="1"/>
        </p:nvSpPr>
        <p:spPr bwMode="auto">
          <a:xfrm>
            <a:off x="-1457957" y="8232144"/>
            <a:ext cx="684529" cy="684531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6" name="Rectangle 12"/>
          <p:cNvSpPr>
            <a:spLocks noChangeArrowheads="1"/>
          </p:cNvSpPr>
          <p:nvPr userDrawn="1"/>
        </p:nvSpPr>
        <p:spPr bwMode="auto">
          <a:xfrm>
            <a:off x="-1457957" y="8925564"/>
            <a:ext cx="684529" cy="684531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7" name="Rectangle 12"/>
          <p:cNvSpPr>
            <a:spLocks noChangeArrowheads="1"/>
          </p:cNvSpPr>
          <p:nvPr userDrawn="1"/>
        </p:nvSpPr>
        <p:spPr bwMode="auto">
          <a:xfrm>
            <a:off x="-2990002" y="625265"/>
            <a:ext cx="684531" cy="684529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8" name="Rectangle 12"/>
          <p:cNvSpPr>
            <a:spLocks noChangeArrowheads="1"/>
          </p:cNvSpPr>
          <p:nvPr userDrawn="1"/>
        </p:nvSpPr>
        <p:spPr bwMode="auto">
          <a:xfrm>
            <a:off x="-2990002" y="1309797"/>
            <a:ext cx="684531" cy="684531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89" name="Rectangle 12"/>
          <p:cNvSpPr>
            <a:spLocks noChangeArrowheads="1"/>
          </p:cNvSpPr>
          <p:nvPr userDrawn="1"/>
        </p:nvSpPr>
        <p:spPr bwMode="auto">
          <a:xfrm>
            <a:off x="-2990002" y="1994326"/>
            <a:ext cx="684531" cy="684529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  <p:sp>
        <p:nvSpPr>
          <p:cNvPr id="90" name="Rectangle 12"/>
          <p:cNvSpPr>
            <a:spLocks noChangeArrowheads="1"/>
          </p:cNvSpPr>
          <p:nvPr userDrawn="1"/>
        </p:nvSpPr>
        <p:spPr bwMode="auto">
          <a:xfrm>
            <a:off x="-2990002" y="2678855"/>
            <a:ext cx="684531" cy="684531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15" tIns="45708" rIns="91415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18669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61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127981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32" indent="-479932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52" indent="-399942" algn="l" defTabSz="12798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73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82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92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02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412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321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230" indent="-319954" algn="l" defTabSz="12798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1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1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2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63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54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45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36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27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1" y="511178"/>
            <a:ext cx="14721840" cy="1855788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1" y="2555877"/>
            <a:ext cx="14721840" cy="609187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1" y="8898891"/>
            <a:ext cx="576072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E27A-0110-447D-B055-9B34B973231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BD97551-12FB-4C8C-ABAF-C2E328C8205F}"/>
              </a:ext>
            </a:extLst>
          </p:cNvPr>
          <p:cNvCxnSpPr/>
          <p:nvPr userDrawn="1"/>
        </p:nvCxnSpPr>
        <p:spPr>
          <a:xfrm>
            <a:off x="526789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A75CABAC-D758-4880-BD71-7633428E8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2" y="269332"/>
            <a:ext cx="1020987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FCE0135-DACF-42F4-890D-584C0D3F236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7225889"/>
              </p:ext>
            </p:extLst>
          </p:nvPr>
        </p:nvGraphicFramePr>
        <p:xfrm>
          <a:off x="17979650" y="1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127981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54" indent="-319954" algn="l" defTabSz="127981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64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73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8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9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0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41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321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230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1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1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2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63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54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45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36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27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E988456-4617-40F8-82C6-B89D90FE43AB}"/>
              </a:ext>
            </a:extLst>
          </p:cNvPr>
          <p:cNvCxnSpPr/>
          <p:nvPr userDrawn="1"/>
        </p:nvCxnSpPr>
        <p:spPr>
          <a:xfrm>
            <a:off x="526789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728E292C-2ABE-409A-AFFD-7EDA2DFE3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1" y="269330"/>
            <a:ext cx="1020986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96513B02-D0A4-447B-BEE5-F8DA9D76B5C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3118839"/>
              </p:ext>
            </p:extLst>
          </p:nvPr>
        </p:nvGraphicFramePr>
        <p:xfrm>
          <a:off x="17979648" y="0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9E627-FCB7-4B66-A7C1-20F815EC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3439" y="8898631"/>
            <a:ext cx="3840660" cy="510797"/>
          </a:xfrm>
          <a:prstGeom prst="rect">
            <a:avLst/>
          </a:prstGeom>
        </p:spPr>
        <p:txBody>
          <a:bodyPr vert="horz" lIns="103213" tIns="51607" rIns="103213" bIns="51607" rtlCol="0" anchor="ctr"/>
          <a:lstStyle>
            <a:lvl1pPr algn="r">
              <a:defRPr sz="2500">
                <a:solidFill>
                  <a:srgbClr val="394A58"/>
                </a:solidFill>
                <a:latin typeface="RussianRail G Pro Medium" panose="02000603040000020004" pitchFamily="50" charset="-52"/>
              </a:defRPr>
            </a:lvl1pPr>
          </a:lstStyle>
          <a:p>
            <a:pPr defTabSz="1279840"/>
            <a:fld id="{A439E27A-0110-447D-B055-9B34B9732311}" type="slidenum">
              <a:rPr lang="ru-RU" smtClean="0"/>
              <a:pPr defTabSz="127984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1032128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033" indent="-258033" algn="l" defTabSz="1032128" rtl="0" eaLnBrk="1" latinLnBrk="0" hangingPunct="1">
        <a:lnSpc>
          <a:spcPct val="90000"/>
        </a:lnSpc>
        <a:spcBef>
          <a:spcPts val="112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4097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161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225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22290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354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18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482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46" indent="-258033" algn="l" defTabSz="1032128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064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128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193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257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321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385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451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515" algn="l" defTabSz="10321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1" y="511178"/>
            <a:ext cx="14721840" cy="1855788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1" y="2555877"/>
            <a:ext cx="14721840" cy="609187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1" y="8898891"/>
            <a:ext cx="576072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E27A-0110-447D-B055-9B34B97323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BD97551-12FB-4C8C-ABAF-C2E328C8205F}"/>
              </a:ext>
            </a:extLst>
          </p:cNvPr>
          <p:cNvCxnSpPr/>
          <p:nvPr userDrawn="1"/>
        </p:nvCxnSpPr>
        <p:spPr>
          <a:xfrm>
            <a:off x="526789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A75CABAC-D758-4880-BD71-7633428E8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2" y="269332"/>
            <a:ext cx="1020987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FCE0135-DACF-42F4-890D-584C0D3F236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7979650" y="1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127981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54" indent="-319954" algn="l" defTabSz="127981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64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73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8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9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0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412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321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230" indent="-319954" algn="l" defTabSz="127981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10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1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29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63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54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457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36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276" algn="l" defTabSz="12798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E988456-4617-40F8-82C6-B89D90FE43AB}"/>
              </a:ext>
            </a:extLst>
          </p:cNvPr>
          <p:cNvCxnSpPr/>
          <p:nvPr userDrawn="1"/>
        </p:nvCxnSpPr>
        <p:spPr>
          <a:xfrm>
            <a:off x="526788" y="1013460"/>
            <a:ext cx="14052815" cy="0"/>
          </a:xfrm>
          <a:prstGeom prst="line">
            <a:avLst/>
          </a:prstGeom>
          <a:ln>
            <a:solidFill>
              <a:srgbClr val="DEE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ÐÐ°ÑÑÐ¸Ð½ÐºÐ¸ Ð¿Ð¾ Ð·Ð°Ð¿ÑÐ¾ÑÑ Ð»Ð¾Ð³Ð¾ÑÐ¸Ð¿ ÑÐ¶Ð´">
            <a:extLst>
              <a:ext uri="{FF2B5EF4-FFF2-40B4-BE49-F238E27FC236}">
                <a16:creationId xmlns:a16="http://schemas.microsoft.com/office/drawing/2014/main" xmlns="" id="{728E292C-2ABE-409A-AFFD-7EDA2DFE3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281" y="269329"/>
            <a:ext cx="1020986" cy="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96513B02-D0A4-447B-BEE5-F8DA9D76B5CA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7979647" y="0"/>
          <a:ext cx="3573623" cy="5393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0-0-0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163-168-107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0-163-224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96-96-96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98-107-69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6B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32-102-137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130-130-130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130-139-92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47-135-182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169-169-169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178-185-137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97-185-233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211-211-211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211-215-189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176-220-244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57-74-88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255-105-0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101-132-70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69-93-112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128-80-48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503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104-121-139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172-107-47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6B2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127-163-87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144-156-170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228-160-99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06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191-197-206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C5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241-208-177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0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174-208-134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206-204-160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0-102-161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133-134-95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8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0-51-86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214-232-195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169-170-121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A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0-80-124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7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221-220-180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0-127-177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B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1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235-234-212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A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</a:rPr>
                        <a:t>138-176-210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1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226-26-26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1A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120-214-75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стрелка</a:t>
                      </a:r>
                    </a:p>
                  </a:txBody>
                  <a:tcPr marL="87269" marR="87269" marT="51614" marB="51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64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9E627-FCB7-4B66-A7C1-20F815EC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3438" y="8898630"/>
            <a:ext cx="3840660" cy="510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7">
                <a:solidFill>
                  <a:srgbClr val="394A58"/>
                </a:solidFill>
                <a:latin typeface="RussianRail G Pro Medium" panose="02000603040000020004" pitchFamily="50" charset="-52"/>
              </a:defRPr>
            </a:lvl1pPr>
          </a:lstStyle>
          <a:p>
            <a:pPr defTabSz="1280010"/>
            <a:fld id="{A439E27A-0110-447D-B055-9B34B9732311}" type="slidenum">
              <a:rPr lang="ru-RU" smtClean="0"/>
              <a:pPr defTabSz="128001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 ftr="0" dt="0"/>
  <p:txStyles>
    <p:titleStyle>
      <a:lvl1pPr algn="l" defTabSz="1032266" rtl="0" eaLnBrk="1" latinLnBrk="0" hangingPunct="1">
        <a:lnSpc>
          <a:spcPct val="90000"/>
        </a:lnSpc>
        <a:spcBef>
          <a:spcPct val="0"/>
        </a:spcBef>
        <a:buNone/>
        <a:defRPr sz="49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067" indent="-258067" algn="l" defTabSz="1032266" rtl="0" eaLnBrk="1" latinLnBrk="0" hangingPunct="1">
        <a:lnSpc>
          <a:spcPct val="90000"/>
        </a:lnSpc>
        <a:spcBef>
          <a:spcPts val="1129"/>
        </a:spcBef>
        <a:buFont typeface="Arial" panose="020B0604020202020204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1pPr>
      <a:lvl2pPr marL="774200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290333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3pPr>
      <a:lvl4pPr marL="1806466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322599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838732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354865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870998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4387131" indent="-258067" algn="l" defTabSz="1032266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1pPr>
      <a:lvl2pPr marL="516133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1032266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548399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64532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80665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96798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612932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4129065" algn="l" defTabSz="1032266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" y="-25272"/>
            <a:ext cx="17068803" cy="1111198"/>
            <a:chOff x="-1" y="8516506"/>
            <a:chExt cx="17068803" cy="111119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9E4CA0F-122E-4C14-889C-28F6FF382544}"/>
                </a:ext>
              </a:extLst>
            </p:cNvPr>
            <p:cNvSpPr/>
            <p:nvPr/>
          </p:nvSpPr>
          <p:spPr>
            <a:xfrm>
              <a:off x="-1" y="8516506"/>
              <a:ext cx="17068803" cy="1111198"/>
            </a:xfrm>
            <a:prstGeom prst="rect">
              <a:avLst/>
            </a:prstGeom>
            <a:solidFill>
              <a:srgbClr val="E43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8" rIns="91415" bIns="45708" anchor="ctr"/>
            <a:lstStyle/>
            <a:p>
              <a:pPr algn="ctr">
                <a:defRPr/>
              </a:pPr>
              <a:endParaRPr lang="ru-RU" sz="3200"/>
            </a:p>
          </p:txBody>
        </p:sp>
        <p:sp>
          <p:nvSpPr>
            <p:cNvPr id="12" name="Заголовок 2">
              <a:extLst>
                <a:ext uri="{FF2B5EF4-FFF2-40B4-BE49-F238E27FC236}">
                  <a16:creationId xmlns:a16="http://schemas.microsoft.com/office/drawing/2014/main" xmlns="" id="{8AA5FE41-42FC-4631-B7C0-3DE9CB705CE5}"/>
                </a:ext>
              </a:extLst>
            </p:cNvPr>
            <p:cNvSpPr txBox="1">
              <a:spLocks/>
            </p:cNvSpPr>
            <p:nvPr/>
          </p:nvSpPr>
          <p:spPr>
            <a:xfrm>
              <a:off x="222164" y="8730361"/>
              <a:ext cx="16402050" cy="578067"/>
            </a:xfrm>
          </p:spPr>
          <p:txBody>
            <a:bodyPr lIns="91415" tIns="45708" rIns="91415" bIns="45708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altLang="ru-RU" sz="4000" dirty="0">
                  <a:solidFill>
                    <a:schemeClr val="bg1"/>
                  </a:solidFill>
                  <a:latin typeface="RussianRail G Pro" panose="02000503040000020004" pitchFamily="50" charset="-52"/>
                  <a:ea typeface="Verdana" panose="020B0604030504040204" pitchFamily="34" charset="0"/>
                  <a:cs typeface="Verdana" panose="020B0604030504040204" pitchFamily="34" charset="0"/>
                </a:rPr>
                <a:t>Конференция «Путь на Магадан»</a:t>
              </a:r>
              <a:endParaRPr lang="ru-RU" altLang="ru-RU" sz="4000" b="1" i="1" dirty="0">
                <a:solidFill>
                  <a:schemeClr val="bg1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6113" y="4969"/>
            <a:ext cx="13255711" cy="1050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8523982"/>
            <a:ext cx="11648047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bg1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Главный инженер Дальневосточной железной дороги</a:t>
            </a:r>
          </a:p>
          <a:p>
            <a:r>
              <a:rPr lang="ru-RU" altLang="ru-RU" sz="3200" b="1" dirty="0">
                <a:solidFill>
                  <a:schemeClr val="bg1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Говорин Александр Анатольевич</a:t>
            </a:r>
            <a:endParaRPr lang="ru-RU" altLang="ru-RU" sz="3200" dirty="0">
              <a:solidFill>
                <a:schemeClr val="bg1"/>
              </a:solidFill>
              <a:latin typeface="RussianRail G Pro" panose="02000503040000020004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055684"/>
            <a:ext cx="17068804" cy="74682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71824" y="8647092"/>
            <a:ext cx="2343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г. Якутск</a:t>
            </a:r>
          </a:p>
          <a:p>
            <a:pPr algn="ctr"/>
            <a:r>
              <a:rPr lang="ru-RU" sz="2400" b="1" i="1" dirty="0"/>
              <a:t>3-4 июня 2022 г.</a:t>
            </a:r>
            <a:endParaRPr lang="ru-RU" altLang="ru-RU" sz="2400" b="1" i="1" dirty="0">
              <a:latin typeface="RussianRail G Pro" panose="02000503040000020004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sp>
        <p:nvSpPr>
          <p:cNvPr id="98" name="5-конечная звезда 97"/>
          <p:cNvSpPr/>
          <p:nvPr/>
        </p:nvSpPr>
        <p:spPr>
          <a:xfrm>
            <a:off x="-2231652" y="-1907461"/>
            <a:ext cx="2419350" cy="28273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94603" y="413789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Инфраструктура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228" y="1472559"/>
            <a:ext cx="4175478" cy="3205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84" y="4678342"/>
            <a:ext cx="3110792" cy="3235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00833" y="1472559"/>
            <a:ext cx="10281424" cy="73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RussianRail G Pro" panose="02000503040000020004" pitchFamily="50" charset="-52"/>
              </a:rPr>
              <a:t>Путь на ж/б подрельсовом основании, рельсы типа Р-65 категории ДТ370ИК, скрепление ЖБР-65Ш и ЖБР-65ПШМ.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RussianRail G Pro" panose="02000503040000020004" pitchFamily="50" charset="-5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RussianRail G Pro" panose="02000503040000020004" pitchFamily="50" charset="-52"/>
              </a:rPr>
              <a:t>Стрелочные переводы на железобетонном основании типа Р-65 с маркой крестовины 1/11.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RussianRail G Pro" panose="02000503040000020004" pitchFamily="50" charset="-5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RussianRail G Pro" panose="02000503040000020004" pitchFamily="50" charset="-52"/>
              </a:rPr>
              <a:t>Применяется механизированная очистка от снега на стрелочных переводах.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RussianRail G Pro" panose="02000503040000020004" pitchFamily="50" charset="-5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RussianRail G Pro" panose="02000503040000020004" pitchFamily="50" charset="-52"/>
              </a:rPr>
              <a:t>Земляное полотно и его обустройства проектируется под нагрузку подвижного состава от четырехосных грузовых вагонов    30 тс/ось. Для эксплуатации земляного полотна и ИССО необходимо применять конструкции, сохраняющие вечномерзлые грунты.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RussianRail G Pro" panose="02000503040000020004" pitchFamily="50" charset="-5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RussianRail G Pro" panose="02000503040000020004" pitchFamily="50" charset="-52"/>
              </a:rPr>
              <a:t>Проектирование устройств ЖАТ – на станциях системы МПЦ-ЭЛ, на перегонах системы АЛСО на базе АБТЦ-МШ. </a:t>
            </a:r>
          </a:p>
        </p:txBody>
      </p:sp>
    </p:spTree>
    <p:extLst>
      <p:ext uri="{BB962C8B-B14F-4D97-AF65-F5344CB8AC3E}">
        <p14:creationId xmlns:p14="http://schemas.microsoft.com/office/powerpoint/2010/main" val="60394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sp>
        <p:nvSpPr>
          <p:cNvPr id="98" name="5-конечная звезда 97"/>
          <p:cNvSpPr/>
          <p:nvPr/>
        </p:nvSpPr>
        <p:spPr>
          <a:xfrm>
            <a:off x="-2231652" y="-1907461"/>
            <a:ext cx="2419350" cy="28273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pic>
        <p:nvPicPr>
          <p:cNvPr id="2050" name="Picture 2" descr="http://www.yamalpro.ru/wp-content/uploads/2017/01/sevshirh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33" y="1472558"/>
            <a:ext cx="8691048" cy="45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572" y="1424428"/>
            <a:ext cx="5747664" cy="7717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3" y="6166023"/>
            <a:ext cx="4232024" cy="266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3490" y="380508"/>
            <a:ext cx="13680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Технические требования к ВСП  проекту «Северный Широтный Ход»</a:t>
            </a:r>
          </a:p>
        </p:txBody>
      </p:sp>
      <p:pic>
        <p:nvPicPr>
          <p:cNvPr id="2054" name="Picture 6" descr="http://www.yamalpro.ru/wp-content/uploads/2020/10/b-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6166023"/>
            <a:ext cx="43138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="" xmlns:a16="http://schemas.microsoft.com/office/drawing/2014/main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sp>
        <p:nvSpPr>
          <p:cNvPr id="98" name="5-конечная звезда 97"/>
          <p:cNvSpPr/>
          <p:nvPr/>
        </p:nvSpPr>
        <p:spPr>
          <a:xfrm>
            <a:off x="-2231652" y="-1907461"/>
            <a:ext cx="2419350" cy="28273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94603" y="413152"/>
            <a:ext cx="704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Центр мониторинга устройств СЦБ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444" y="5150947"/>
            <a:ext cx="5822500" cy="2835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0699" y="1122299"/>
            <a:ext cx="8639237" cy="53369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67945"/>
              </p:ext>
            </p:extLst>
          </p:nvPr>
        </p:nvGraphicFramePr>
        <p:xfrm>
          <a:off x="517136" y="4682997"/>
          <a:ext cx="5593181" cy="294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57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125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277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ШЧ/Системы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ИЧ-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ШЧ-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Станции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АПК ДК (КИТ)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АПК ДК (ИМСАТ)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</a:t>
                      </a: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АСДК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ДЦ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Перегоны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</a:rPr>
                        <a:t>АПК ДК (КИТ)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СДТС АПС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27</a:t>
                      </a: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АПК ДК (ИМСАТ)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</a:t>
                      </a: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АСДК</a:t>
                      </a:r>
                      <a:r>
                        <a:rPr lang="ru-RU" sz="1050" b="1" u="none" strike="noStrike" baseline="0" dirty="0">
                          <a:effectLst/>
                        </a:rPr>
                        <a:t> (</a:t>
                      </a:r>
                      <a:r>
                        <a:rPr lang="ru-RU" sz="1050" b="1" u="none" strike="noStrike" dirty="0">
                          <a:effectLst/>
                        </a:rPr>
                        <a:t>ЧДК)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32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7</a:t>
                      </a:r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532444" y="2073905"/>
            <a:ext cx="3256381" cy="707886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Высокий уровень диагностики</a:t>
            </a:r>
            <a:r>
              <a:rPr lang="en-US" sz="1400" b="1" dirty="0">
                <a:solidFill>
                  <a:schemeClr val="bg1"/>
                </a:solidFill>
              </a:rPr>
              <a:t> (</a:t>
            </a:r>
            <a:r>
              <a:rPr lang="ru-RU" sz="1400" b="1" dirty="0">
                <a:solidFill>
                  <a:schemeClr val="bg1"/>
                </a:solidFill>
              </a:rPr>
              <a:t>7,5</a:t>
            </a:r>
            <a:r>
              <a:rPr lang="en-US" sz="1400" b="1" dirty="0">
                <a:solidFill>
                  <a:schemeClr val="bg1"/>
                </a:solidFill>
              </a:rPr>
              <a:t>%)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(СДТС-ЭЦ, СДТС-АПС, АПК-ДК «КИТ»)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20 станций, 54 перегона</a:t>
            </a:r>
            <a:endParaRPr lang="ru-RU" sz="14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2444" y="3198589"/>
            <a:ext cx="3256381" cy="707886"/>
          </a:xfrm>
          <a:prstGeom prst="rect">
            <a:avLst/>
          </a:prstGeom>
          <a:solidFill>
            <a:srgbClr val="2D8BF3"/>
          </a:solidFill>
          <a:ln>
            <a:solidFill>
              <a:srgbClr val="2D8BF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00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/>
                <a:cs typeface="Times New Roman"/>
              </a:rPr>
              <a:t>Средний уровень диагностики (14,5%): </a:t>
            </a:r>
            <a:endParaRPr lang="en-US" sz="1400" b="1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36000"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</a:rPr>
              <a:t>(АБТЦ-МШ, АПК-ДК «ИМСАТ») </a:t>
            </a:r>
          </a:p>
          <a:p>
            <a:pPr marL="36000"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94 станции, 47 перегонов</a:t>
            </a:r>
            <a:endParaRPr lang="ru-RU" sz="14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32444" y="4302195"/>
            <a:ext cx="3256381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a typeface="Times New Roman"/>
                <a:cs typeface="Times New Roman"/>
              </a:rPr>
              <a:t>Низкий уровень диагностики (38,4%): 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ea typeface="Times New Roman"/>
                <a:cs typeface="Times New Roman"/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СПД-ЛП (АСДК), АБТЦ, ДЦ «Тракт»</a:t>
            </a:r>
            <a:r>
              <a:rPr lang="ru-RU" sz="1200" dirty="0">
                <a:solidFill>
                  <a:schemeClr val="tx1"/>
                </a:solidFill>
                <a:ea typeface="Times New Roman"/>
                <a:cs typeface="Times New Roman"/>
              </a:rPr>
              <a:t>) 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a typeface="Times New Roman"/>
                <a:cs typeface="Times New Roman"/>
              </a:rPr>
              <a:t>213 станций, 127 перегонов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389" y="4174937"/>
            <a:ext cx="52257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Оборудование системами диагностики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01282" y="2012349"/>
            <a:ext cx="276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dirty="0"/>
              <a:t>Рельсовых цепей</a:t>
            </a:r>
          </a:p>
          <a:p>
            <a:pPr>
              <a:buFontTx/>
              <a:buChar char="-"/>
            </a:pPr>
            <a:r>
              <a:rPr lang="ru-RU" sz="1600" b="1" dirty="0"/>
              <a:t>Питания фидеров, батареи</a:t>
            </a:r>
          </a:p>
          <a:p>
            <a:pPr>
              <a:buFontTx/>
              <a:buChar char="-"/>
            </a:pPr>
            <a:r>
              <a:rPr lang="ru-RU" sz="1600" b="1" dirty="0"/>
              <a:t>Оборудования МПЦ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01282" y="3235172"/>
            <a:ext cx="256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dirty="0"/>
              <a:t>Рельсовых цепей</a:t>
            </a:r>
          </a:p>
          <a:p>
            <a:pPr>
              <a:buFontTx/>
              <a:buChar char="-"/>
            </a:pPr>
            <a:r>
              <a:rPr lang="ru-RU" sz="1600" b="1" dirty="0"/>
              <a:t>Питания фидеров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91798" y="1166082"/>
            <a:ext cx="1752788" cy="712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dirty="0"/>
              <a:t>Контроль </a:t>
            </a:r>
          </a:p>
          <a:p>
            <a:pPr algn="ctr">
              <a:lnSpc>
                <a:spcPts val="2400"/>
              </a:lnSpc>
            </a:pPr>
            <a:r>
              <a:rPr lang="ru-RU" sz="2400" dirty="0"/>
              <a:t>параметров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91798" y="4402046"/>
            <a:ext cx="2561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ru-RU" sz="1600" b="1" dirty="0"/>
              <a:t>-последовательность занятия/освобождения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175618" y="8140925"/>
            <a:ext cx="7851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RussianRail G Pro" panose="02000503040000020004" pitchFamily="50" charset="-52"/>
              </a:rPr>
              <a:t>Выявление </a:t>
            </a:r>
            <a:r>
              <a:rPr lang="ru-RU" sz="1800" b="1" dirty="0">
                <a:latin typeface="RussianRail G Pro" panose="02000503040000020004" pitchFamily="50" charset="-52"/>
              </a:rPr>
              <a:t>предотказных состояний </a:t>
            </a:r>
            <a:r>
              <a:rPr lang="ru-RU" sz="1800" dirty="0">
                <a:latin typeface="RussianRail G Pro" panose="02000503040000020004" pitchFamily="50" charset="-52"/>
              </a:rPr>
              <a:t>устройств СЦБ.</a:t>
            </a:r>
          </a:p>
          <a:p>
            <a:r>
              <a:rPr lang="ru-RU" sz="1800" dirty="0">
                <a:latin typeface="RussianRail G Pro" panose="02000503040000020004" pitchFamily="50" charset="-52"/>
              </a:rPr>
              <a:t>Передача замечаний ремонтному персоналу для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33696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13490" y="400661"/>
            <a:ext cx="902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Технологии по диагностике инфраструктуры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968"/>
          <a:stretch/>
        </p:blipFill>
        <p:spPr>
          <a:xfrm>
            <a:off x="7416255" y="2515547"/>
            <a:ext cx="9251194" cy="1308720"/>
          </a:xfrm>
          <a:prstGeom prst="rect">
            <a:avLst/>
          </a:prstGeom>
        </p:spPr>
      </p:pic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555657" y="3392233"/>
            <a:ext cx="7032557" cy="57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ru-RU" sz="1867" b="1" dirty="0">
                <a:solidFill>
                  <a:schemeClr val="accent5">
                    <a:lumMod val="50000"/>
                  </a:schemeClr>
                </a:solidFill>
                <a:latin typeface="RussianRail G Pro" panose="02000503040000020004" pitchFamily="50" charset="-52"/>
                <a:ea typeface="Verdana" panose="020B0604030504040204" pitchFamily="34" charset="0"/>
              </a:rPr>
              <a:t>Автомотриса проекта «СЕВЕР»</a:t>
            </a:r>
          </a:p>
          <a:p>
            <a:pPr fontAlgn="b"/>
            <a:r>
              <a:rPr lang="ru-RU" sz="1867" b="1" dirty="0">
                <a:solidFill>
                  <a:schemeClr val="accent5">
                    <a:lumMod val="50000"/>
                  </a:schemeClr>
                </a:solidFill>
                <a:latin typeface="RussianRail G Pro" panose="02000503040000020004" pitchFamily="50" charset="-52"/>
                <a:ea typeface="Verdana" panose="020B0604030504040204" pitchFamily="34" charset="0"/>
              </a:rPr>
              <a:t>Варианты исполнения</a:t>
            </a:r>
          </a:p>
          <a:p>
            <a:pPr fontAlgn="b"/>
            <a:r>
              <a:rPr lang="ru-RU" sz="2000" i="1" dirty="0"/>
              <a:t>1. </a:t>
            </a:r>
            <a:r>
              <a:rPr lang="ru-RU" sz="2000" i="1" u="sng" dirty="0"/>
              <a:t>Диагностический комплекс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измерения геометрических параметров пути, ультразвуковой и магнитной дефектоскопии, лазерного трехмерного сканирования,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</a:rPr>
              <a:t>георадиолокационной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 диагностики, контроля параметров контактной подвески и визуального контроля в любых сочетаниях </a:t>
            </a:r>
            <a:endParaRPr lang="ru-RU" sz="1867" b="1" dirty="0">
              <a:solidFill>
                <a:schemeClr val="accent1">
                  <a:lumMod val="75000"/>
                </a:schemeClr>
              </a:solidFill>
              <a:latin typeface="RussianRail G Pro" panose="02000503040000020004" pitchFamily="50" charset="-52"/>
              <a:ea typeface="Verdana" panose="020B0604030504040204" pitchFamily="34" charset="0"/>
            </a:endParaRPr>
          </a:p>
          <a:p>
            <a:pPr algn="just" fontAlgn="b"/>
            <a:r>
              <a:rPr lang="ru-RU" sz="2000" i="1" dirty="0"/>
              <a:t>2. </a:t>
            </a:r>
            <a:r>
              <a:rPr lang="ru-RU" sz="2000" i="1" u="sng" dirty="0"/>
              <a:t>Комплекс вторичной диагностики и производства неотложных работ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обеспечивает надежное подтверждение и устранение неисправностей объектов инфраструктуры, выявленных в ходе первичной диагностики, имеется полный набор необходимого ручного измерительного оборудования</a:t>
            </a:r>
          </a:p>
          <a:p>
            <a:pPr algn="just" fontAlgn="b"/>
            <a:r>
              <a:rPr lang="ru-RU" sz="2000" i="1" dirty="0"/>
              <a:t>3</a:t>
            </a:r>
            <a:r>
              <a:rPr lang="ru-RU" sz="1800" dirty="0"/>
              <a:t>. </a:t>
            </a:r>
            <a:r>
              <a:rPr lang="ru-RU" sz="2000" i="1" u="sng" dirty="0"/>
              <a:t>Инспекционная автомотриса</a:t>
            </a:r>
            <a:r>
              <a:rPr lang="ru-RU" sz="2000" i="1" dirty="0"/>
              <a:t>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оснащение системами видеоконтроля, мониторинга и другим необходимым оборудованием, предназначена для оценочных проездов по контролируемым участкам</a:t>
            </a:r>
          </a:p>
          <a:p>
            <a:pPr algn="just" fontAlgn="b"/>
            <a:r>
              <a:rPr lang="ru-RU" sz="2000" i="1" dirty="0"/>
              <a:t>4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i="1" u="sng" dirty="0"/>
              <a:t>Геологическая автомотриса</a:t>
            </a:r>
            <a:r>
              <a:rPr lang="ru-RU" sz="2000" i="1" dirty="0"/>
              <a:t>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комплекс полного инженерно-геологического зондирования, диагностики балластного слоя и земляного полотна.  </a:t>
            </a:r>
          </a:p>
        </p:txBody>
      </p:sp>
      <p:pic>
        <p:nvPicPr>
          <p:cNvPr id="19" name="Picture 2" descr="\\Fileserver\Tvemastore\TvemaFileStore\! РЕКЛАМА&amp;ДИЗАЙН\!!!!!!Техника в PSD\Автомотриса пионер_1.png"/>
          <p:cNvPicPr/>
          <p:nvPr/>
        </p:nvPicPr>
        <p:blipFill>
          <a:blip r:embed="rId5" cstate="print"/>
          <a:stretch/>
        </p:blipFill>
        <p:spPr>
          <a:xfrm>
            <a:off x="555657" y="1352204"/>
            <a:ext cx="3015446" cy="1615808"/>
          </a:xfrm>
          <a:prstGeom prst="rect">
            <a:avLst/>
          </a:prstGeom>
          <a:ln w="0"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3919" y="2515547"/>
            <a:ext cx="469504" cy="667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4480" b="1" dirty="0">
              <a:solidFill>
                <a:srgbClr val="00B050"/>
              </a:solidFill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8383473" y="1719705"/>
            <a:ext cx="5517079" cy="6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706910" fontAlgn="b"/>
            <a:r>
              <a:rPr lang="ru-RU" sz="1867" b="1" dirty="0">
                <a:solidFill>
                  <a:schemeClr val="accent5">
                    <a:lumMod val="50000"/>
                  </a:schemeClr>
                </a:solidFill>
                <a:latin typeface="RussianRail G Pro" panose="02000503040000020004" pitchFamily="50" charset="-52"/>
                <a:ea typeface="Verdana" panose="020B0604030504040204" pitchFamily="34" charset="0"/>
              </a:rPr>
              <a:t>Обустройство пунктов термометрического контроля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822" y="4560046"/>
            <a:ext cx="3080892" cy="2515072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5750EE23-5B2C-4072-A3A5-297B1D55DB17}"/>
              </a:ext>
            </a:extLst>
          </p:cNvPr>
          <p:cNvSpPr txBox="1">
            <a:spLocks/>
          </p:cNvSpPr>
          <p:nvPr/>
        </p:nvSpPr>
        <p:spPr>
          <a:xfrm>
            <a:off x="8588845" y="4432223"/>
            <a:ext cx="2775130" cy="520854"/>
          </a:xfrm>
          <a:prstGeom prst="rect">
            <a:avLst/>
          </a:prstGeom>
        </p:spPr>
        <p:txBody>
          <a:bodyPr lIns="91434" tIns="45717" rIns="91434" bIns="45717"/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706819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RussianRail G Pro" panose="02000503040000020004" pitchFamily="50" charset="-52"/>
                <a:ea typeface="ＭＳ Ｐゴシック" pitchFamily="34" charset="-128"/>
                <a:cs typeface="Verdana" pitchFamily="34" charset="0"/>
              </a:rPr>
              <a:t>2ТЭ35А</a:t>
            </a:r>
            <a:endParaRPr lang="ru-RU" sz="2400" b="1" dirty="0">
              <a:latin typeface="RussianRail G Pro" panose="02000503040000020004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9B5CD41-1C1E-4B2F-92D1-CA69F7F234B8}"/>
              </a:ext>
            </a:extLst>
          </p:cNvPr>
          <p:cNvSpPr/>
          <p:nvPr/>
        </p:nvSpPr>
        <p:spPr>
          <a:xfrm>
            <a:off x="8880830" y="7554200"/>
            <a:ext cx="7921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33783">
              <a:defRPr/>
            </a:pPr>
            <a:r>
              <a:rPr lang="ru-RU" sz="1867" b="1" dirty="0">
                <a:solidFill>
                  <a:schemeClr val="accent5">
                    <a:lumMod val="50000"/>
                  </a:schemeClr>
                </a:solidFill>
                <a:latin typeface="RussianRail G Pro" panose="02000503040000020004" pitchFamily="50" charset="-52"/>
                <a:ea typeface="Verdana" panose="020B0604030504040204" pitchFamily="34" charset="0"/>
              </a:rPr>
              <a:t>Использование тепловозов 2ТЭ35А  (АО «СТМ»)</a:t>
            </a:r>
          </a:p>
          <a:p>
            <a:pPr lvl="0" defTabSz="1133783">
              <a:defRPr/>
            </a:pPr>
            <a:r>
              <a:rPr lang="ru-RU" sz="2000" i="1" dirty="0">
                <a:solidFill>
                  <a:schemeClr val="accent1"/>
                </a:solidFill>
                <a:latin typeface="RussianRail G Pro" panose="02000503040000020004" pitchFamily="50" charset="-52"/>
              </a:rPr>
              <a:t>оснащенных комплексом измерения геометрии пути и дефектоскопии инфраструктуры</a:t>
            </a:r>
          </a:p>
        </p:txBody>
      </p:sp>
      <p:pic>
        <p:nvPicPr>
          <p:cNvPr id="2050" name="Рисунок 9" descr="D:\Рабочий стол\sever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72" y="1301005"/>
            <a:ext cx="3422736" cy="18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sp>
        <p:nvSpPr>
          <p:cNvPr id="98" name="5-конечная звезда 97"/>
          <p:cNvSpPr/>
          <p:nvPr/>
        </p:nvSpPr>
        <p:spPr>
          <a:xfrm>
            <a:off x="-2231652" y="-1907461"/>
            <a:ext cx="2419350" cy="282732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94969" y="239493"/>
            <a:ext cx="14331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Разработки АО «ВНИИЖТ» </a:t>
            </a:r>
            <a:r>
              <a:rPr lang="ru-RU" sz="3200" dirty="0" smtClean="0">
                <a:latin typeface="RussianRail G Pro" panose="02000503040000020004" pitchFamily="50" charset="-52"/>
              </a:rPr>
              <a:t>комплекса по мониторингу </a:t>
            </a:r>
            <a:r>
              <a:rPr lang="ru-RU" sz="3200" dirty="0">
                <a:latin typeface="RussianRail G Pro" panose="02000503040000020004" pitchFamily="50" charset="-52"/>
              </a:rPr>
              <a:t>инфраструктуры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098588"/>
            <a:ext cx="15033171" cy="80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13490" y="386200"/>
            <a:ext cx="6987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Обеспечение тяговыми ресурсами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93031"/>
              </p:ext>
            </p:extLst>
          </p:nvPr>
        </p:nvGraphicFramePr>
        <p:xfrm>
          <a:off x="3292217" y="3456452"/>
          <a:ext cx="4570107" cy="181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373">
                  <a:extLst>
                    <a:ext uri="{9D8B030D-6E8A-4147-A177-3AD203B41FA5}">
                      <a16:colId xmlns:a16="http://schemas.microsoft.com/office/drawing/2014/main" xmlns="" val="2658396468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xmlns="" val="4155925671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параметры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Величина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1294964951"/>
                  </a:ext>
                </a:extLst>
              </a:tr>
              <a:tr h="4147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Мощность  двигателя, кВт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3650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858538416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Сила тяги длительная, кН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1105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328272794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Максимальная скорость, км/ч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1284257806"/>
                  </a:ext>
                </a:extLst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74" y="1843471"/>
            <a:ext cx="2688299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0BB6C5CB-E2A8-434E-8BEA-8C4C3B138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2133"/>
              </p:ext>
            </p:extLst>
          </p:nvPr>
        </p:nvGraphicFramePr>
        <p:xfrm>
          <a:off x="3919963" y="1977887"/>
          <a:ext cx="3942362" cy="134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1">
                  <a:extLst>
                    <a:ext uri="{9D8B030D-6E8A-4147-A177-3AD203B41FA5}">
                      <a16:colId xmlns:a16="http://schemas.microsoft.com/office/drawing/2014/main" xmlns="" val="2031987183"/>
                    </a:ext>
                  </a:extLst>
                </a:gridCol>
                <a:gridCol w="1971181">
                  <a:extLst>
                    <a:ext uri="{9D8B030D-6E8A-4147-A177-3AD203B41FA5}">
                      <a16:colId xmlns:a16="http://schemas.microsoft.com/office/drawing/2014/main" xmlns="" val="1627932980"/>
                    </a:ext>
                  </a:extLst>
                </a:gridCol>
              </a:tblGrid>
              <a:tr h="490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Статус проекта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Разработка ТЗ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791386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Опытный образец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2027 год 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788501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Сертификат</a:t>
                      </a:r>
                      <a:endParaRPr lang="ru-RU" sz="1500" b="1" dirty="0"/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2028</a:t>
                      </a:r>
                      <a:r>
                        <a:rPr lang="ru-RU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год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836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674" y="1440227"/>
            <a:ext cx="6855162" cy="5313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706910" fontAlgn="base">
              <a:spcBef>
                <a:spcPct val="0"/>
              </a:spcBef>
              <a:spcAft>
                <a:spcPct val="0"/>
              </a:spcAft>
            </a:pPr>
            <a:r>
              <a:rPr lang="ru-RU" sz="261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Газотепловоз  2ТЭ35АГ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35623"/>
              </p:ext>
            </p:extLst>
          </p:nvPr>
        </p:nvGraphicFramePr>
        <p:xfrm>
          <a:off x="3023388" y="7354484"/>
          <a:ext cx="4835249" cy="16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618">
                  <a:extLst>
                    <a:ext uri="{9D8B030D-6E8A-4147-A177-3AD203B41FA5}">
                      <a16:colId xmlns:a16="http://schemas.microsoft.com/office/drawing/2014/main" xmlns="" val="2658396468"/>
                    </a:ext>
                  </a:extLst>
                </a:gridCol>
                <a:gridCol w="1071631">
                  <a:extLst>
                    <a:ext uri="{9D8B030D-6E8A-4147-A177-3AD203B41FA5}">
                      <a16:colId xmlns:a16="http://schemas.microsoft.com/office/drawing/2014/main" xmlns="" val="4155925671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параметры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Величина</a:t>
                      </a: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129496495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Мощность дизельного двигателя, кВт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3300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85853841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Сила тяги длительная, кН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328272794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Максимальная скорость, км/ч</a:t>
                      </a:r>
                      <a:endParaRPr lang="ru-RU" sz="1700" b="0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700" b="1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ru-RU" sz="1700" b="1" kern="12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xmlns="" val="1284257806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7" b="94788" l="2415" r="63158">
                        <a14:foregroundMark x1="51889" y1="19273" x2="41115" y2="17333"/>
                        <a14:foregroundMark x1="33437" y1="24000" x2="20743" y2="38303"/>
                        <a14:foregroundMark x1="10836" y1="51758" x2="8111" y2="55636"/>
                        <a14:foregroundMark x1="6563" y1="60485" x2="6687" y2="69455"/>
                        <a14:foregroundMark x1="55851" y1="17576" x2="54985" y2="15758"/>
                      </a14:backgroundRemoval>
                    </a14:imgEffect>
                  </a14:imgLayer>
                </a14:imgProps>
              </a:ext>
            </a:extLst>
          </a:blip>
          <a:srcRect l="4004" t="8838" r="35547" b="9832"/>
          <a:stretch/>
        </p:blipFill>
        <p:spPr>
          <a:xfrm>
            <a:off x="200675" y="6010334"/>
            <a:ext cx="2804407" cy="188180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0674" y="5338260"/>
            <a:ext cx="6989577" cy="5313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706910" fontAlgn="base">
              <a:spcBef>
                <a:spcPct val="0"/>
              </a:spcBef>
              <a:spcAft>
                <a:spcPct val="0"/>
              </a:spcAft>
            </a:pPr>
            <a:r>
              <a:rPr lang="ru-RU" sz="261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Газодизельный тепловоз 3ТЭ30Г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2749" y="8026559"/>
            <a:ext cx="2150639" cy="47397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706910" fontAlgn="base">
              <a:spcBef>
                <a:spcPct val="0"/>
              </a:spcBef>
              <a:spcAft>
                <a:spcPct val="0"/>
              </a:spcAft>
            </a:pPr>
            <a:r>
              <a:rPr lang="ru-RU" sz="224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«ТМХ»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75994" y="4262940"/>
            <a:ext cx="1881809" cy="44518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706910" fontAlgn="base">
              <a:spcBef>
                <a:spcPct val="0"/>
              </a:spcBef>
              <a:spcAft>
                <a:spcPct val="0"/>
              </a:spcAft>
            </a:pPr>
            <a:r>
              <a:rPr lang="ru-RU" sz="205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«СТМ»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32669" r="731" b="29678"/>
          <a:stretch/>
        </p:blipFill>
        <p:spPr>
          <a:xfrm>
            <a:off x="8265572" y="3430773"/>
            <a:ext cx="5242182" cy="16386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399985" y="1440227"/>
            <a:ext cx="7930481" cy="5313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706910" fontAlgn="base">
              <a:spcBef>
                <a:spcPct val="0"/>
              </a:spcBef>
              <a:spcAft>
                <a:spcPct val="0"/>
              </a:spcAft>
            </a:pPr>
            <a:r>
              <a:rPr lang="ru-RU" sz="261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Маневровый газотепловоз  ТЭМ29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02823"/>
              </p:ext>
            </p:extLst>
          </p:nvPr>
        </p:nvGraphicFramePr>
        <p:xfrm>
          <a:off x="10195020" y="5274282"/>
          <a:ext cx="6673108" cy="3558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1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Основные параметры</a:t>
                      </a:r>
                      <a:endParaRPr lang="ru-RU" sz="17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</a:t>
                      </a:r>
                      <a:endParaRPr lang="ru-RU" sz="17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3806317742"/>
                  </a:ext>
                </a:extLst>
              </a:tr>
              <a:tr h="40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Мощность силовой установки суммарная,</a:t>
                      </a:r>
                      <a:r>
                        <a:rPr lang="ru-RU" sz="17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кВт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940</a:t>
                      </a:r>
                      <a:endParaRPr lang="ru-RU" sz="1700" b="0" baseline="300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Сила тяги длительного режима, кН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</a:t>
                      </a:r>
                      <a:endParaRPr kumimoji="0" lang="ru-RU" sz="17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966802483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Скорость длительного режима, км/ч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735654950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Конструкционная скорость,</a:t>
                      </a:r>
                      <a:r>
                        <a:rPr lang="ru-RU" sz="17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км/ч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Минимальный радиус проходимой кривой, м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Экипировочный</a:t>
                      </a:r>
                      <a:r>
                        <a:rPr lang="ru-RU" sz="17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запас топлива, кг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5 000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8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передачи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электрическая </a:t>
                      </a:r>
                      <a:b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AC/DC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3520986773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Длина по</a:t>
                      </a:r>
                      <a:r>
                        <a:rPr lang="ru-RU" sz="17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осям автосцепок, не более, мм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20 000</a:t>
                      </a:r>
                      <a:endParaRPr lang="ru-RU" sz="17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6012" marR="9601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0BB6C5CB-E2A8-434E-8BEA-8C4C3B138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78163"/>
              </p:ext>
            </p:extLst>
          </p:nvPr>
        </p:nvGraphicFramePr>
        <p:xfrm>
          <a:off x="3964292" y="5875921"/>
          <a:ext cx="3942362" cy="134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1">
                  <a:extLst>
                    <a:ext uri="{9D8B030D-6E8A-4147-A177-3AD203B41FA5}">
                      <a16:colId xmlns:a16="http://schemas.microsoft.com/office/drawing/2014/main" xmlns="" val="2031987183"/>
                    </a:ext>
                  </a:extLst>
                </a:gridCol>
                <a:gridCol w="1971181">
                  <a:extLst>
                    <a:ext uri="{9D8B030D-6E8A-4147-A177-3AD203B41FA5}">
                      <a16:colId xmlns:a16="http://schemas.microsoft.com/office/drawing/2014/main" xmlns="" val="1627932980"/>
                    </a:ext>
                  </a:extLst>
                </a:gridCol>
              </a:tblGrid>
              <a:tr h="490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Статус проекта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Разработка ТЗ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791386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Опытный образец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2026 год 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788501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Сертификат</a:t>
                      </a:r>
                      <a:endParaRPr lang="ru-RU" sz="1500" b="1" dirty="0"/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2027</a:t>
                      </a:r>
                      <a:r>
                        <a:rPr lang="ru-RU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год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8361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0BB6C5CB-E2A8-434E-8BEA-8C4C3B138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0907"/>
              </p:ext>
            </p:extLst>
          </p:nvPr>
        </p:nvGraphicFramePr>
        <p:xfrm>
          <a:off x="12835678" y="1977886"/>
          <a:ext cx="3942362" cy="143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81">
                  <a:extLst>
                    <a:ext uri="{9D8B030D-6E8A-4147-A177-3AD203B41FA5}">
                      <a16:colId xmlns:a16="http://schemas.microsoft.com/office/drawing/2014/main" xmlns="" val="2031987183"/>
                    </a:ext>
                  </a:extLst>
                </a:gridCol>
                <a:gridCol w="1971181">
                  <a:extLst>
                    <a:ext uri="{9D8B030D-6E8A-4147-A177-3AD203B41FA5}">
                      <a16:colId xmlns:a16="http://schemas.microsoft.com/office/drawing/2014/main" xmlns="" val="1627932980"/>
                    </a:ext>
                  </a:extLst>
                </a:gridCol>
              </a:tblGrid>
              <a:tr h="537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Статус проекта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Техническое предложение</a:t>
                      </a: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791386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Опытный образец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2026 год 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788501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Сертификат</a:t>
                      </a:r>
                      <a:endParaRPr lang="ru-RU" sz="1500" b="1" dirty="0"/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2026</a:t>
                      </a:r>
                      <a:r>
                        <a:rPr lang="ru-RU" sz="15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год</a:t>
                      </a:r>
                      <a:endParaRPr lang="ru-RU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8016" marR="128016" marT="64008" marB="640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1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94969" y="337334"/>
            <a:ext cx="6987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Обеспечение тяговыми ресурсами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335090" y="1410029"/>
          <a:ext cx="16533039" cy="7365445"/>
        </p:xfrm>
        <a:graphic>
          <a:graphicData uri="http://schemas.openxmlformats.org/drawingml/2006/table">
            <a:tbl>
              <a:tblPr/>
              <a:tblGrid>
                <a:gridCol w="1536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89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689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75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228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16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228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32983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8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Инновационный локомотив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Тип локомотива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Предполагаемая дорога эксплуатации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Аналог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Цена локомотива, 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Объем закупки/инвестиции, 2022-2035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ru-RU" sz="1100" b="1" i="0" u="none" strike="noStrike" baseline="0" dirty="0" err="1">
                          <a:solidFill>
                            <a:srgbClr val="000000"/>
                          </a:solidFill>
                          <a:latin typeface="Verdana"/>
                        </a:rPr>
                        <a:t>изм</a:t>
                      </a:r>
                      <a:r>
                        <a:rPr lang="ru-RU" sz="1100" b="1" i="0" u="none" strike="noStrike" baseline="0">
                          <a:solidFill>
                            <a:srgbClr val="000000"/>
                          </a:solidFill>
                          <a:latin typeface="Verdana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2022-2024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2025-2030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2030-2035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Производитель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2ТЭ35А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двухсекционный магистральный тепловоз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ДВОСТ, ВСИБ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3ТЭ10МК, 3ТЭ25К2М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460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147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37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Синара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67 620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17 020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27 600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23 000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2ТЭ35АГ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двухсекционный газопоршневой магистральный тепловоз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ДВОСТ, ВСИБ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3ТЭ10МК, 3ТЭ25К2М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600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24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Синара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14 400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7 800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6 000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3ТЭ30Г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Трехсекционный газодизельный магистральный тепловоз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ДВОСТ, ВСИБ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3ТЭ10МК, 3ТЭ25К2М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532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ТМХ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6 916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1 064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2 660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2ЭС9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двухсекционный магистральный электровоз переменного тока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КРАС, ЗАБ, ВСИБ, ДВОСТ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1,5ВЛ80,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3ЭС5К ПРСТ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201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562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150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250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ТМХ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113 015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30 164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50 273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ТЭМ29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маневровый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газотепловоз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СВЕРД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ТЭМ19, ТЭМ18ДМ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63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ТМХ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5 515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1 926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ЭМКА2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маневровый электровоз контактно-аккумуляторный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МСК, ОКТ, СКАВ, СВЕРД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ТЭМ18ДМ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77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131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Ед.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35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ТМХ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10 087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2 310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2 695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343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0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Инновационный локомотив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ЭФФЕКТ на 1 локомотив среднегодовой, млн. руб.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2023-2024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2025-2030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2030-2035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ФОТ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ТЭР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ПМЗ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СР и КР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ИТОГО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за период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за период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за период</a:t>
                      </a:r>
                    </a:p>
                  </a:txBody>
                  <a:tcPr marL="17780" marR="17780" marT="13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2ТЭ35А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2,55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19,00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-5,76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-1,82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13,96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516,67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837,84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698,20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2ТЭ35АГ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2,48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54,85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-15,00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-5,93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36,40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36,40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473,22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364,01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3ТЭ30Г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2,42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46,45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6,43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5,36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60,67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121,34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303,35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2ЭС9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1,46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0,69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6,17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-3,26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5,06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758,46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1 264,11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ТЭМ29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3,37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0,69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0,68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4,75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104,42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6873">
                <a:tc>
                  <a:txBody>
                    <a:bodyPr/>
                    <a:lstStyle/>
                    <a:p>
                      <a:pPr indent="7200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ЭМКА2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2,88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-0,49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0,19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2,58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77,40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90,30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0,00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6873">
                <a:tc gridSpan="7">
                  <a:txBody>
                    <a:bodyPr/>
                    <a:lstStyle/>
                    <a:p>
                      <a:pPr indent="72000"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ИТОГО:</a:t>
                      </a: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2619" marR="2619" marT="26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630,47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385,58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629,67</a:t>
                      </a: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89" marR="4889" marT="3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40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CC1FF3-79B4-4E64-9352-FD64712F0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017" y="366131"/>
            <a:ext cx="826293" cy="604489"/>
          </a:xfrm>
          <a:prstGeom prst="rect">
            <a:avLst/>
          </a:prstGeom>
        </p:spPr>
      </p:pic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xmlns="" id="{0FDE7FB6-F809-4402-B2C6-50902C955F9E}"/>
              </a:ext>
            </a:extLst>
          </p:cNvPr>
          <p:cNvSpPr txBox="1">
            <a:spLocks/>
          </p:cNvSpPr>
          <p:nvPr/>
        </p:nvSpPr>
        <p:spPr bwMode="auto">
          <a:xfrm>
            <a:off x="383296" y="9166539"/>
            <a:ext cx="8135937" cy="268288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5A201D-11B7-4D23-807C-B3D9E665B313}" type="slidenum">
              <a:rPr lang="ru-RU" altLang="ru-RU" sz="200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|</a:t>
            </a:r>
            <a:r>
              <a:rPr lang="ru-RU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ДВОСТ</a:t>
            </a:r>
            <a:r>
              <a:rPr lang="en-US" altLang="ru-RU" sz="2000" dirty="0">
                <a:solidFill>
                  <a:srgbClr val="455D70"/>
                </a:solidFill>
                <a:latin typeface="RussianRail G Pro" panose="02000503040000020004" pitchFamily="50" charset="-52"/>
                <a:ea typeface="Verdana" panose="020B0604030504040204" pitchFamily="34" charset="0"/>
                <a:cs typeface="+mj-cs"/>
              </a:rPr>
              <a:t> </a:t>
            </a:r>
            <a:endParaRPr lang="ru-RU" altLang="ru-RU" sz="2000" dirty="0">
              <a:solidFill>
                <a:srgbClr val="455D70"/>
              </a:solidFill>
              <a:latin typeface="RussianRail G Pro" panose="02000503040000020004" pitchFamily="50" charset="-52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2AF44EA4-AB81-4C68-8DF8-7E1B1518EFED}"/>
              </a:ext>
            </a:extLst>
          </p:cNvPr>
          <p:cNvCxnSpPr>
            <a:cxnSpLocks/>
          </p:cNvCxnSpPr>
          <p:nvPr/>
        </p:nvCxnSpPr>
        <p:spPr>
          <a:xfrm>
            <a:off x="794969" y="998564"/>
            <a:ext cx="10811729" cy="0"/>
          </a:xfrm>
          <a:prstGeom prst="line">
            <a:avLst/>
          </a:prstGeom>
          <a:ln w="19050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30BE29-322F-444B-9E3B-C56E4E698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689" y="366337"/>
            <a:ext cx="826255" cy="6044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91242" y="7593099"/>
            <a:ext cx="6156396" cy="1309455"/>
          </a:xfrm>
          <a:prstGeom prst="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Текст 38"/>
          <p:cNvSpPr txBox="1">
            <a:spLocks/>
          </p:cNvSpPr>
          <p:nvPr/>
        </p:nvSpPr>
        <p:spPr>
          <a:xfrm>
            <a:off x="2776648" y="7380698"/>
            <a:ext cx="6170990" cy="112834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endParaRPr lang="ru-RU" sz="1120" dirty="0">
              <a:solidFill>
                <a:prstClr val="white"/>
              </a:solidFill>
            </a:endParaRPr>
          </a:p>
          <a:p>
            <a:pPr defTabSz="1280160"/>
            <a:r>
              <a:rPr lang="ru-RU" sz="1680" dirty="0">
                <a:solidFill>
                  <a:prstClr val="white"/>
                </a:solidFill>
              </a:rPr>
              <a:t>Обзор отечественного и зарубежного опыта и исследований элементов верхнего строения пути, земляного полотна и искусственных сооружений, укрепления основания из многолетнемерзлых грунтов, систем и устройств железнодорожной автоматики и телемеханики,</a:t>
            </a:r>
          </a:p>
          <a:p>
            <a:pPr defTabSz="1280160"/>
            <a:r>
              <a:rPr lang="ru-RU" sz="1680" dirty="0">
                <a:solidFill>
                  <a:prstClr val="white"/>
                </a:solidFill>
              </a:rPr>
              <a:t>систем и оборудования средств связи</a:t>
            </a:r>
          </a:p>
          <a:p>
            <a:pPr defTabSz="1280160"/>
            <a:r>
              <a:rPr lang="ru-RU" sz="1680" dirty="0">
                <a:solidFill>
                  <a:prstClr val="white"/>
                </a:solidFill>
              </a:rPr>
              <a:t>систем и устройств железнодорожной электроэнергетики для условий СШХ.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3365" y="1073084"/>
            <a:ext cx="12920185" cy="1209768"/>
          </a:xfrm>
          <a:prstGeom prst="roundRect">
            <a:avLst/>
          </a:prstGeom>
          <a:solidFill>
            <a:srgbClr val="EF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Текст 38"/>
          <p:cNvSpPr txBox="1">
            <a:spLocks/>
          </p:cNvSpPr>
          <p:nvPr/>
        </p:nvSpPr>
        <p:spPr>
          <a:xfrm>
            <a:off x="3292127" y="1073084"/>
            <a:ext cx="10899861" cy="1209768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2400" dirty="0">
                <a:solidFill>
                  <a:prstClr val="white"/>
                </a:solidFill>
              </a:rPr>
              <a:t>Разработка Проекта единых технических требований к объектам железнодорожной инфраструктуры ж/д линии Нижний Бестях – Магадан</a:t>
            </a:r>
            <a:r>
              <a:rPr lang="ru-RU" sz="2400" i="1" dirty="0">
                <a:solidFill>
                  <a:prstClr val="white"/>
                </a:solidFill>
              </a:rPr>
              <a:t>(аналогично предложениям АО ВНИИЖТ по СШХ </a:t>
            </a:r>
          </a:p>
          <a:p>
            <a:pPr defTabSz="1280160"/>
            <a:r>
              <a:rPr lang="ru-RU" sz="2400" i="1" dirty="0">
                <a:solidFill>
                  <a:prstClr val="white"/>
                </a:solidFill>
              </a:rPr>
              <a:t>(Обская-</a:t>
            </a:r>
            <a:r>
              <a:rPr lang="ru-RU" sz="2400" i="1" dirty="0" err="1">
                <a:solidFill>
                  <a:prstClr val="white"/>
                </a:solidFill>
              </a:rPr>
              <a:t>Коротчаево</a:t>
            </a:r>
            <a:r>
              <a:rPr lang="ru-RU" sz="2400" i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12" name="Прямоугольник с двумя вырезанными противолежащими углами 26"/>
          <p:cNvSpPr/>
          <p:nvPr/>
        </p:nvSpPr>
        <p:spPr>
          <a:xfrm>
            <a:off x="2769183" y="2826849"/>
            <a:ext cx="3955467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Текст 38"/>
          <p:cNvSpPr txBox="1">
            <a:spLocks/>
          </p:cNvSpPr>
          <p:nvPr/>
        </p:nvSpPr>
        <p:spPr>
          <a:xfrm>
            <a:off x="2970812" y="2826849"/>
            <a:ext cx="3331680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Суровые условия</a:t>
            </a:r>
          </a:p>
          <a:p>
            <a:pPr defTabSz="1280160"/>
            <a:r>
              <a:rPr lang="ru-RU" sz="1680" dirty="0">
                <a:solidFill>
                  <a:prstClr val="white"/>
                </a:solidFill>
              </a:rPr>
              <a:t>Низкие температуры</a:t>
            </a:r>
          </a:p>
          <a:p>
            <a:pPr defTabSz="1280160"/>
            <a:r>
              <a:rPr lang="ru-RU" sz="1680" dirty="0">
                <a:solidFill>
                  <a:prstClr val="white"/>
                </a:solidFill>
              </a:rPr>
              <a:t>Многолетнемерзлые грунты</a:t>
            </a:r>
          </a:p>
        </p:txBody>
      </p:sp>
      <p:sp>
        <p:nvSpPr>
          <p:cNvPr id="14" name="Прямоугольник с двумя вырезанными противолежащими углами 28"/>
          <p:cNvSpPr/>
          <p:nvPr/>
        </p:nvSpPr>
        <p:spPr>
          <a:xfrm>
            <a:off x="7954569" y="2837329"/>
            <a:ext cx="7139294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Текст 38"/>
          <p:cNvSpPr txBox="1">
            <a:spLocks/>
          </p:cNvSpPr>
          <p:nvPr/>
        </p:nvSpPr>
        <p:spPr>
          <a:xfrm>
            <a:off x="8156196" y="2837329"/>
            <a:ext cx="6679158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540" dirty="0">
                <a:solidFill>
                  <a:prstClr val="white"/>
                </a:solidFill>
              </a:rPr>
              <a:t>Получение исходных данных мерзлотная карты линии Использование инновационных конструкций земляного полотна и верхнего строения пути</a:t>
            </a:r>
          </a:p>
        </p:txBody>
      </p:sp>
      <p:cxnSp>
        <p:nvCxnSpPr>
          <p:cNvPr id="16" name="Прямая со стрелкой 15"/>
          <p:cNvCxnSpPr>
            <a:stCxn id="12" idx="0"/>
            <a:endCxn id="14" idx="2"/>
          </p:cNvCxnSpPr>
          <p:nvPr/>
        </p:nvCxnSpPr>
        <p:spPr>
          <a:xfrm>
            <a:off x="6724650" y="3280512"/>
            <a:ext cx="1229919" cy="1048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двумя вырезанными противолежащими углами 31"/>
          <p:cNvSpPr/>
          <p:nvPr/>
        </p:nvSpPr>
        <p:spPr>
          <a:xfrm>
            <a:off x="2769183" y="3885396"/>
            <a:ext cx="3955467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Текст 38"/>
          <p:cNvSpPr txBox="1">
            <a:spLocks/>
          </p:cNvSpPr>
          <p:nvPr/>
        </p:nvSpPr>
        <p:spPr>
          <a:xfrm>
            <a:off x="2970812" y="3885396"/>
            <a:ext cx="3331680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Отсутствие кадров</a:t>
            </a:r>
          </a:p>
        </p:txBody>
      </p:sp>
      <p:sp>
        <p:nvSpPr>
          <p:cNvPr id="19" name="Прямоугольник с двумя вырезанными противолежащими углами 33"/>
          <p:cNvSpPr/>
          <p:nvPr/>
        </p:nvSpPr>
        <p:spPr>
          <a:xfrm>
            <a:off x="7954569" y="3895876"/>
            <a:ext cx="7139294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Текст 38"/>
          <p:cNvSpPr txBox="1">
            <a:spLocks/>
          </p:cNvSpPr>
          <p:nvPr/>
        </p:nvSpPr>
        <p:spPr>
          <a:xfrm>
            <a:off x="8156196" y="3895876"/>
            <a:ext cx="6679158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Разработка малолюдных технологии обслуживания, содержания, диагностики инфраструктуры </a:t>
            </a:r>
            <a:r>
              <a:rPr lang="ru-RU" sz="1680" dirty="0" err="1">
                <a:solidFill>
                  <a:prstClr val="white"/>
                </a:solidFill>
              </a:rPr>
              <a:t>ж.д</a:t>
            </a:r>
            <a:r>
              <a:rPr lang="ru-RU" sz="1680" dirty="0">
                <a:solidFill>
                  <a:prstClr val="white"/>
                </a:solidFill>
              </a:rPr>
              <a:t>. пути</a:t>
            </a:r>
          </a:p>
        </p:txBody>
      </p:sp>
      <p:cxnSp>
        <p:nvCxnSpPr>
          <p:cNvPr id="21" name="Прямая со стрелкой 20"/>
          <p:cNvCxnSpPr>
            <a:stCxn id="17" idx="0"/>
            <a:endCxn id="19" idx="2"/>
          </p:cNvCxnSpPr>
          <p:nvPr/>
        </p:nvCxnSpPr>
        <p:spPr>
          <a:xfrm>
            <a:off x="6724650" y="4339059"/>
            <a:ext cx="1229919" cy="1048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с двумя вырезанными противолежащими углами 36"/>
          <p:cNvSpPr/>
          <p:nvPr/>
        </p:nvSpPr>
        <p:spPr>
          <a:xfrm>
            <a:off x="2769183" y="4943943"/>
            <a:ext cx="3955467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Текст 38"/>
          <p:cNvSpPr txBox="1">
            <a:spLocks/>
          </p:cNvSpPr>
          <p:nvPr/>
        </p:nvSpPr>
        <p:spPr>
          <a:xfrm>
            <a:off x="2970812" y="4943943"/>
            <a:ext cx="3331680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Устаревшая нормативная документация</a:t>
            </a:r>
          </a:p>
        </p:txBody>
      </p:sp>
      <p:sp>
        <p:nvSpPr>
          <p:cNvPr id="24" name="Прямоугольник с двумя вырезанными противолежащими углами 38"/>
          <p:cNvSpPr/>
          <p:nvPr/>
        </p:nvSpPr>
        <p:spPr>
          <a:xfrm>
            <a:off x="7954569" y="4954423"/>
            <a:ext cx="7139294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Текст 38"/>
          <p:cNvSpPr txBox="1">
            <a:spLocks/>
          </p:cNvSpPr>
          <p:nvPr/>
        </p:nvSpPr>
        <p:spPr>
          <a:xfrm>
            <a:off x="8156196" y="4954423"/>
            <a:ext cx="6679158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Разработка новой нормативной базы</a:t>
            </a:r>
          </a:p>
        </p:txBody>
      </p:sp>
      <p:cxnSp>
        <p:nvCxnSpPr>
          <p:cNvPr id="26" name="Прямая со стрелкой 25"/>
          <p:cNvCxnSpPr>
            <a:stCxn id="22" idx="0"/>
            <a:endCxn id="24" idx="2"/>
          </p:cNvCxnSpPr>
          <p:nvPr/>
        </p:nvCxnSpPr>
        <p:spPr>
          <a:xfrm>
            <a:off x="6724650" y="5397606"/>
            <a:ext cx="1229919" cy="1048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двумя вырезанными противолежащими углами 41"/>
          <p:cNvSpPr/>
          <p:nvPr/>
        </p:nvSpPr>
        <p:spPr>
          <a:xfrm>
            <a:off x="2769183" y="6002490"/>
            <a:ext cx="3955467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Текст 38"/>
          <p:cNvSpPr txBox="1">
            <a:spLocks/>
          </p:cNvSpPr>
          <p:nvPr/>
        </p:nvSpPr>
        <p:spPr>
          <a:xfrm>
            <a:off x="2970812" y="6103304"/>
            <a:ext cx="3331680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Отсутствие подтвержденного ресурса по ряду конструкций пути</a:t>
            </a:r>
          </a:p>
          <a:p>
            <a:pPr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с двумя вырезанными противолежащими углами 43"/>
          <p:cNvSpPr/>
          <p:nvPr/>
        </p:nvSpPr>
        <p:spPr>
          <a:xfrm>
            <a:off x="7954569" y="6012970"/>
            <a:ext cx="7139294" cy="907326"/>
          </a:xfrm>
          <a:prstGeom prst="snip2Diag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Текст 38"/>
          <p:cNvSpPr txBox="1">
            <a:spLocks/>
          </p:cNvSpPr>
          <p:nvPr/>
        </p:nvSpPr>
        <p:spPr>
          <a:xfrm>
            <a:off x="8156196" y="6012970"/>
            <a:ext cx="6679158" cy="90732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Ресурсные испытания</a:t>
            </a:r>
          </a:p>
        </p:txBody>
      </p:sp>
      <p:cxnSp>
        <p:nvCxnSpPr>
          <p:cNvPr id="31" name="Прямая со стрелкой 30"/>
          <p:cNvCxnSpPr>
            <a:stCxn id="27" idx="0"/>
            <a:endCxn id="29" idx="2"/>
          </p:cNvCxnSpPr>
          <p:nvPr/>
        </p:nvCxnSpPr>
        <p:spPr>
          <a:xfrm>
            <a:off x="6724650" y="6456153"/>
            <a:ext cx="1229919" cy="1048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233917" y="4134305"/>
            <a:ext cx="4183782" cy="604882"/>
          </a:xfrm>
          <a:prstGeom prst="bentConnector2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23366" y="3290992"/>
            <a:ext cx="713932" cy="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23366" y="4349539"/>
            <a:ext cx="713932" cy="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23366" y="5408086"/>
            <a:ext cx="713932" cy="0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двумя вырезанными соседними углами 50"/>
          <p:cNvSpPr/>
          <p:nvPr/>
        </p:nvSpPr>
        <p:spPr>
          <a:xfrm rot="10800000">
            <a:off x="2805737" y="8876789"/>
            <a:ext cx="6149255" cy="403256"/>
          </a:xfrm>
          <a:prstGeom prst="snip2SameRect">
            <a:avLst/>
          </a:prstGeom>
          <a:solidFill>
            <a:srgbClr val="EF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Текст 38"/>
          <p:cNvSpPr txBox="1">
            <a:spLocks/>
          </p:cNvSpPr>
          <p:nvPr/>
        </p:nvSpPr>
        <p:spPr>
          <a:xfrm>
            <a:off x="2884780" y="8876790"/>
            <a:ext cx="2138430" cy="4032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15496" y="7121924"/>
            <a:ext cx="10887912" cy="25200"/>
          </a:xfrm>
          <a:prstGeom prst="rect">
            <a:avLst/>
          </a:prstGeom>
          <a:solidFill>
            <a:srgbClr val="EF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Текст 38"/>
          <p:cNvSpPr txBox="1">
            <a:spLocks/>
          </p:cNvSpPr>
          <p:nvPr/>
        </p:nvSpPr>
        <p:spPr>
          <a:xfrm>
            <a:off x="3115496" y="7121924"/>
            <a:ext cx="10887912" cy="4032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black"/>
                </a:solidFill>
              </a:rPr>
              <a:t>Основные этапы работы</a:t>
            </a:r>
          </a:p>
        </p:txBody>
      </p:sp>
      <p:sp>
        <p:nvSpPr>
          <p:cNvPr id="40" name="Текст 38"/>
          <p:cNvSpPr txBox="1">
            <a:spLocks/>
          </p:cNvSpPr>
          <p:nvPr/>
        </p:nvSpPr>
        <p:spPr>
          <a:xfrm>
            <a:off x="11454404" y="7466522"/>
            <a:ext cx="2138430" cy="141139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540" dirty="0">
                <a:solidFill>
                  <a:prstClr val="white"/>
                </a:solidFill>
              </a:rPr>
              <a:t>Разработка и согласование нормативных документов.</a:t>
            </a:r>
          </a:p>
          <a:p>
            <a:pPr defTabSz="1280160"/>
            <a:r>
              <a:rPr lang="ru-RU" sz="1540" dirty="0">
                <a:solidFill>
                  <a:prstClr val="white"/>
                </a:solidFill>
              </a:rPr>
              <a:t>Внедрение и подконтрольная эксплуатация.</a:t>
            </a:r>
          </a:p>
        </p:txBody>
      </p:sp>
      <p:sp>
        <p:nvSpPr>
          <p:cNvPr id="41" name="Текст 38"/>
          <p:cNvSpPr txBox="1">
            <a:spLocks/>
          </p:cNvSpPr>
          <p:nvPr/>
        </p:nvSpPr>
        <p:spPr>
          <a:xfrm>
            <a:off x="11453970" y="8876789"/>
            <a:ext cx="2138430" cy="4032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42" name="Текст 38"/>
          <p:cNvSpPr txBox="1">
            <a:spLocks/>
          </p:cNvSpPr>
          <p:nvPr/>
        </p:nvSpPr>
        <p:spPr>
          <a:xfrm>
            <a:off x="5708024" y="7529234"/>
            <a:ext cx="2138430" cy="131058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43" name="Текст 38"/>
          <p:cNvSpPr txBox="1">
            <a:spLocks/>
          </p:cNvSpPr>
          <p:nvPr/>
        </p:nvSpPr>
        <p:spPr>
          <a:xfrm>
            <a:off x="5707590" y="8876789"/>
            <a:ext cx="2138430" cy="4032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80160"/>
            <a:endParaRPr lang="ru-RU" sz="1680" dirty="0">
              <a:solidFill>
                <a:prstClr val="white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8962232" y="8394931"/>
            <a:ext cx="349171" cy="1"/>
          </a:xfrm>
          <a:prstGeom prst="straightConnector1">
            <a:avLst/>
          </a:prstGeom>
          <a:ln w="25400">
            <a:solidFill>
              <a:srgbClr val="F3732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358645" y="7593098"/>
            <a:ext cx="5735217" cy="1250438"/>
          </a:xfrm>
          <a:prstGeom prst="rect">
            <a:avLst/>
          </a:prstGeom>
          <a:solidFill>
            <a:srgbClr val="81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Текст 38"/>
          <p:cNvSpPr txBox="1">
            <a:spLocks/>
          </p:cNvSpPr>
          <p:nvPr/>
        </p:nvSpPr>
        <p:spPr>
          <a:xfrm>
            <a:off x="9433801" y="7769240"/>
            <a:ext cx="5584904" cy="61070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80160"/>
            <a:r>
              <a:rPr lang="ru-RU" sz="1680" dirty="0">
                <a:solidFill>
                  <a:prstClr val="white"/>
                </a:solidFill>
              </a:rPr>
              <a:t>Разработка Проекта единых технических требований к объектам железнодорожной инфраструктуры </a:t>
            </a:r>
            <a:r>
              <a:rPr lang="ru-RU" sz="1800" dirty="0">
                <a:solidFill>
                  <a:prstClr val="white"/>
                </a:solidFill>
              </a:rPr>
              <a:t>ж/д линии Нижний Бестях – Магадан</a:t>
            </a:r>
          </a:p>
          <a:p>
            <a:pPr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с двумя вырезанными соседними углами 66"/>
          <p:cNvSpPr/>
          <p:nvPr/>
        </p:nvSpPr>
        <p:spPr>
          <a:xfrm rot="10800000">
            <a:off x="9366000" y="8858526"/>
            <a:ext cx="5727862" cy="403256"/>
          </a:xfrm>
          <a:prstGeom prst="snip2SameRect">
            <a:avLst/>
          </a:prstGeom>
          <a:solidFill>
            <a:srgbClr val="EF3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0160"/>
            <a:endParaRPr lang="ru-RU" sz="25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Текст 38"/>
          <p:cNvSpPr txBox="1">
            <a:spLocks/>
          </p:cNvSpPr>
          <p:nvPr/>
        </p:nvSpPr>
        <p:spPr>
          <a:xfrm>
            <a:off x="8530400" y="8858526"/>
            <a:ext cx="2138430" cy="403256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bg1"/>
                </a:solidFill>
                <a:latin typeface="FSRAILWAY Book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SRAILWAY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80160"/>
            <a:endParaRPr lang="ru-RU" sz="1680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3966" y="2246596"/>
            <a:ext cx="164666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0160"/>
            <a:r>
              <a:rPr lang="ru-RU" sz="2520" dirty="0">
                <a:solidFill>
                  <a:prstClr val="black"/>
                </a:solidFill>
                <a:latin typeface="Calibri"/>
              </a:rPr>
              <a:t>Проблемы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72476" y="2282853"/>
            <a:ext cx="140480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80160"/>
            <a:r>
              <a:rPr lang="ru-RU" sz="2520" dirty="0">
                <a:solidFill>
                  <a:prstClr val="black"/>
                </a:solidFill>
                <a:latin typeface="Calibri"/>
              </a:rPr>
              <a:t>Решения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4969" y="385845"/>
            <a:ext cx="11163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RussianRail G Pro" panose="02000503040000020004" pitchFamily="50" charset="-52"/>
              </a:rPr>
              <a:t>Научное сопровождение строительства и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229379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Моя основная">
      <a:dk1>
        <a:srgbClr val="394A58"/>
      </a:dk1>
      <a:lt1>
        <a:srgbClr val="FFFFFF"/>
      </a:lt1>
      <a:dk2>
        <a:srgbClr val="394A58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C00000"/>
      </a:accent5>
      <a:accent6>
        <a:srgbClr val="394A58"/>
      </a:accent6>
      <a:hlink>
        <a:srgbClr val="909090"/>
      </a:hlink>
      <a:folHlink>
        <a:srgbClr val="606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0C6C18-3163-48FD-BBD9-D10D6F458CDA}">
  <we:reference id="wa200001409" version="1.0.0.3" store="ru-RU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22639</TotalTime>
  <Words>1013</Words>
  <Application>Microsoft Office PowerPoint</Application>
  <PresentationFormat>Произвольный</PresentationFormat>
  <Paragraphs>472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FSRAILWAY Book</vt:lpstr>
      <vt:lpstr>RussianRail G Pro</vt:lpstr>
      <vt:lpstr>RussianRail G Pro Extended</vt:lpstr>
      <vt:lpstr>RussianRail G Pro Medium</vt:lpstr>
      <vt:lpstr>Times New Roman</vt:lpstr>
      <vt:lpstr>Verdana</vt:lpstr>
      <vt:lpstr>Тема Office</vt:lpstr>
      <vt:lpstr>1_Тема Office</vt:lpstr>
      <vt:lpstr>1_Специальное оформление</vt:lpstr>
      <vt:lpstr>2_Тема Office</vt:lpstr>
      <vt:lpstr>3_Тема Office</vt:lpstr>
      <vt:lpstr>6_Тема Office</vt:lpstr>
      <vt:lpstr>7_Тема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Симоненко</dc:creator>
  <cp:lastModifiedBy>IVC</cp:lastModifiedBy>
  <cp:revision>1501</cp:revision>
  <cp:lastPrinted>2022-06-02T06:50:01Z</cp:lastPrinted>
  <dcterms:created xsi:type="dcterms:W3CDTF">2019-09-25T05:43:23Z</dcterms:created>
  <dcterms:modified xsi:type="dcterms:W3CDTF">2022-06-03T11:01:19Z</dcterms:modified>
</cp:coreProperties>
</file>